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Lst>
  <p:sldSz cy="5143500" cx="9144000"/>
  <p:notesSz cx="6858000" cy="9144000"/>
  <p:embeddedFontLst>
    <p:embeddedFont>
      <p:font typeface="Economica"/>
      <p:regular r:id="rId77"/>
      <p:bold r:id="rId78"/>
      <p:italic r:id="rId79"/>
      <p:boldItalic r:id="rId80"/>
    </p:embeddedFont>
    <p:embeddedFont>
      <p:font typeface="Roboto"/>
      <p:regular r:id="rId81"/>
      <p:bold r:id="rId82"/>
      <p:italic r:id="rId83"/>
      <p:boldItalic r:id="rId84"/>
    </p:embeddedFont>
    <p:embeddedFont>
      <p:font typeface="Open Sans"/>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89" roundtripDataSignature="AMtx7mgUQpTM0FSvsHhLH4VWHigzyIElg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691AEDB-276E-4AF7-84FD-5F8C25EE10C1}">
  <a:tblStyle styleId="{7691AEDB-276E-4AF7-84FD-5F8C25EE10C1}"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Roboto-boldItalic.fntdata"/><Relationship Id="rId83" Type="http://schemas.openxmlformats.org/officeDocument/2006/relationships/font" Target="fonts/Roboto-italic.fntdata"/><Relationship Id="rId42" Type="http://schemas.openxmlformats.org/officeDocument/2006/relationships/slide" Target="slides/slide36.xml"/><Relationship Id="rId86" Type="http://schemas.openxmlformats.org/officeDocument/2006/relationships/font" Target="fonts/OpenSans-bold.fntdata"/><Relationship Id="rId41" Type="http://schemas.openxmlformats.org/officeDocument/2006/relationships/slide" Target="slides/slide35.xml"/><Relationship Id="rId85" Type="http://schemas.openxmlformats.org/officeDocument/2006/relationships/font" Target="fonts/OpenSans-regular.fntdata"/><Relationship Id="rId44" Type="http://schemas.openxmlformats.org/officeDocument/2006/relationships/slide" Target="slides/slide38.xml"/><Relationship Id="rId88" Type="http://schemas.openxmlformats.org/officeDocument/2006/relationships/font" Target="fonts/OpenSans-boldItalic.fntdata"/><Relationship Id="rId43" Type="http://schemas.openxmlformats.org/officeDocument/2006/relationships/slide" Target="slides/slide37.xml"/><Relationship Id="rId87" Type="http://schemas.openxmlformats.org/officeDocument/2006/relationships/font" Target="fonts/OpenSans-italic.fntdata"/><Relationship Id="rId46" Type="http://schemas.openxmlformats.org/officeDocument/2006/relationships/slide" Target="slides/slide40.xml"/><Relationship Id="rId45" Type="http://schemas.openxmlformats.org/officeDocument/2006/relationships/slide" Target="slides/slide39.xml"/><Relationship Id="rId89" Type="http://customschemas.google.com/relationships/presentationmetadata" Target="metadata"/><Relationship Id="rId80" Type="http://schemas.openxmlformats.org/officeDocument/2006/relationships/font" Target="fonts/Economica-boldItalic.fntdata"/><Relationship Id="rId82" Type="http://schemas.openxmlformats.org/officeDocument/2006/relationships/font" Target="fonts/Roboto-bold.fntdata"/><Relationship Id="rId81"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Economica-regular.fntdata"/><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font" Target="fonts/Economica-italic.fntdata"/><Relationship Id="rId34" Type="http://schemas.openxmlformats.org/officeDocument/2006/relationships/slide" Target="slides/slide28.xml"/><Relationship Id="rId78" Type="http://schemas.openxmlformats.org/officeDocument/2006/relationships/font" Target="fonts/Economica-bold.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dc387f01bc_1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dc387f01bc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dc387f01bc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dc387f01bc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dc387f01bc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dc387f01bc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c387f01bc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gdc387f01bc_1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dc387f01bc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dc387f01bc_1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dc387f01bc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gdc387f01bc_1_1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dc387f01bc_1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gdc387f01bc_1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dc387f01bc_1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dc387f01bc_1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dc387f01bc_1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dc387f01bc_1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dc387f01bc_1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gdc387f01bc_1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d667fa239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d667fa239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dc387f01bc_1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dc387f01bc_1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dc387f01bc_1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dc387f01bc_1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dc387f01bc_1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dc387f01bc_1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dc387f01bc_1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dc387f01bc_1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dc387f01bc_1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dc387f01bc_1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d667fa239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d667fa239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dc387f01bc_1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dc387f01bc_1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dc387f01bc_1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dc387f01bc_1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dc387f01bc_1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dc387f01bc_1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dca01f123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dca01f123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dca01f1238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dca01f1238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dc387f01bc_1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0" name="Google Shape;600;gdc387f01bc_1_4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dc387f01bc_1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dc387f01bc_1_5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dc387f01bc_1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6" name="Google Shape;656;gdc387f01bc_1_5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dc387f01bc_1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gdc387f01bc_1_5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d667fa2391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d667fa2391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https://allcloud.io/blog/how-to-solve-underfitting-and-overfitting-data-models/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dc387f01bc_1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dc387f01bc_1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https://allcloud.io/blog/how-to-solve-underfitting-and-overfitting-data-models/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dc387f01bc_1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dc387f01bc_1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https://allcloud.io/blog/how-to-solve-underfitting-and-overfitting-data-models/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dc387f01bc_1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dc387f01bc_1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dc387f01bc_1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gdc387f01bc_1_6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dc387f01b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dc387f01b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dc387f01bc_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dc387f01bc_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dc387f01bc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dc387f01b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dc387f01bc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dc387f01bc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dc387f01bc_2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dc387f01bc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dc387f01bc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dc387f01bc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d97330e0d3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d97330e0d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d97330e0d3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d97330e0d3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d97330e0d3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d97330e0d3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d97330e0d3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d97330e0d3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d97330e0d3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d97330e0d3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d97330e0d3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d97330e0d3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d97330e0d3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d97330e0d3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dc387f01bc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dc387f01bc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d97330e0d3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d97330e0d3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d97330e0d3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d97330e0d3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d97330e0d3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d97330e0d3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d97330e0d3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1" name="Google Shape;981;gd97330e0d3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d97330e0d3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d97330e0d3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d97330e0d3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d97330e0d3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d97330e0d3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d97330e0d3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d97330e0d3_0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d97330e0d3_0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d97330e0d3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d97330e0d3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d97330e0d3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d97330e0d3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c387f01bc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dc387f01bc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d97330e0d3_0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d97330e0d3_0_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dc387f01bc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dc387f01bc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c387f01bc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c387f01bc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4"/>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4"/>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4"/>
          <p:cNvSpPr txBox="1"/>
          <p:nvPr>
            <p:ph type="ctrTitle"/>
          </p:nvPr>
        </p:nvSpPr>
        <p:spPr>
          <a:xfrm>
            <a:off x="3044700" y="1444255"/>
            <a:ext cx="3054600" cy="1537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13" name="Google Shape;13;p24"/>
          <p:cNvSpPr txBox="1"/>
          <p:nvPr>
            <p:ph idx="1" type="subTitle"/>
          </p:nvPr>
        </p:nvSpPr>
        <p:spPr>
          <a:xfrm>
            <a:off x="3044700" y="3116580"/>
            <a:ext cx="3054600" cy="7014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3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33"/>
          <p:cNvSpPr txBox="1"/>
          <p:nvPr>
            <p:ph hasCustomPrompt="1" type="title"/>
          </p:nvPr>
        </p:nvSpPr>
        <p:spPr>
          <a:xfrm>
            <a:off x="311700" y="957125"/>
            <a:ext cx="8520600" cy="2128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4" name="Google Shape;54;p33"/>
          <p:cNvSpPr txBox="1"/>
          <p:nvPr>
            <p:ph idx="1" type="body"/>
          </p:nvPr>
        </p:nvSpPr>
        <p:spPr>
          <a:xfrm>
            <a:off x="311700" y="3162000"/>
            <a:ext cx="8520600" cy="10716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5" name="Google Shape;55;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25"/>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18" name="Google Shape;18;p25"/>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26"/>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2" name="Google Shape;22;p26"/>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3" name="Google Shape;23;p26"/>
          <p:cNvSpPr txBox="1"/>
          <p:nvPr>
            <p:ph type="title"/>
          </p:nvPr>
        </p:nvSpPr>
        <p:spPr>
          <a:xfrm>
            <a:off x="773700" y="1806450"/>
            <a:ext cx="7596600" cy="15306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24" name="Google Shape;24;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27"/>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7" name="Google Shape;27;p27"/>
          <p:cNvSpPr txBox="1"/>
          <p:nvPr>
            <p:ph idx="1" type="body"/>
          </p:nvPr>
        </p:nvSpPr>
        <p:spPr>
          <a:xfrm>
            <a:off x="311700" y="1225225"/>
            <a:ext cx="3999900" cy="3354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8" name="Google Shape;28;p27"/>
          <p:cNvSpPr txBox="1"/>
          <p:nvPr>
            <p:ph idx="2" type="body"/>
          </p:nvPr>
        </p:nvSpPr>
        <p:spPr>
          <a:xfrm>
            <a:off x="4832400" y="1225225"/>
            <a:ext cx="3999900" cy="3354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9" name="Google Shape;29;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28"/>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2" name="Google Shape;32;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5" name="Google Shape;35;p29"/>
          <p:cNvSpPr txBox="1"/>
          <p:nvPr>
            <p:ph idx="1" type="body"/>
          </p:nvPr>
        </p:nvSpPr>
        <p:spPr>
          <a:xfrm>
            <a:off x="311700" y="1399400"/>
            <a:ext cx="2808000" cy="27849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6" name="Google Shape;3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30"/>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0"/>
          <p:cNvSpPr txBox="1"/>
          <p:nvPr>
            <p:ph type="title"/>
          </p:nvPr>
        </p:nvSpPr>
        <p:spPr>
          <a:xfrm>
            <a:off x="490250" y="450150"/>
            <a:ext cx="5878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0" name="Google Shape;40;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31"/>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 name="Google Shape;43;p3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31"/>
          <p:cNvSpPr txBox="1"/>
          <p:nvPr>
            <p:ph type="title"/>
          </p:nvPr>
        </p:nvSpPr>
        <p:spPr>
          <a:xfrm>
            <a:off x="265500" y="929275"/>
            <a:ext cx="4045200" cy="1786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p:txBody>
      </p:sp>
      <p:sp>
        <p:nvSpPr>
          <p:cNvPr id="45" name="Google Shape;45;p31"/>
          <p:cNvSpPr txBox="1"/>
          <p:nvPr>
            <p:ph idx="1" type="subTitle"/>
          </p:nvPr>
        </p:nvSpPr>
        <p:spPr>
          <a:xfrm>
            <a:off x="265500" y="2769001"/>
            <a:ext cx="4045200" cy="1574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3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7" name="Google Shape;47;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32"/>
          <p:cNvSpPr txBox="1"/>
          <p:nvPr>
            <p:ph idx="1" type="body"/>
          </p:nvPr>
        </p:nvSpPr>
        <p:spPr>
          <a:xfrm>
            <a:off x="319500" y="421892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23"/>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1pPr>
            <a:lvl2pPr lvl="1"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2pPr>
            <a:lvl3pPr lvl="2"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3pPr>
            <a:lvl4pPr lvl="3"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4pPr>
            <a:lvl5pPr lvl="4"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5pPr>
            <a:lvl6pPr lvl="5"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6pPr>
            <a:lvl7pPr lvl="6"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7pPr>
            <a:lvl8pPr lvl="7"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8pPr>
            <a:lvl9pPr lvl="8"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9pPr>
          </a:lstStyle>
          <a:p/>
        </p:txBody>
      </p:sp>
      <p:sp>
        <p:nvSpPr>
          <p:cNvPr id="7" name="Google Shape;7;p23"/>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1"/>
              </a:buClr>
              <a:buSzPts val="1800"/>
              <a:buFont typeface="Open Sans"/>
              <a:buChar char="●"/>
              <a:defRPr b="0" i="0" sz="1800" u="none" cap="none" strike="noStrike">
                <a:solidFill>
                  <a:schemeClr val="dk1"/>
                </a:solidFill>
                <a:latin typeface="Open Sans"/>
                <a:ea typeface="Open Sans"/>
                <a:cs typeface="Open Sans"/>
                <a:sym typeface="Open Sans"/>
              </a:defRPr>
            </a:lvl1pPr>
            <a:lvl2pPr indent="-317500" lvl="1" marL="9144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2pPr>
            <a:lvl3pPr indent="-317500" lvl="2" marL="13716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3pPr>
            <a:lvl4pPr indent="-317500" lvl="3" marL="18288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4pPr>
            <a:lvl5pPr indent="-317500" lvl="4" marL="22860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5pPr>
            <a:lvl6pPr indent="-317500" lvl="5" marL="27432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9pPr>
          </a:lstStyle>
          <a:p/>
        </p:txBody>
      </p:sp>
      <p:sp>
        <p:nvSpPr>
          <p:cNvPr id="8" name="Google Shape;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gluebenchmark.com/leaderboar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gluebenchmark.com/leaderboar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machinelearninginterview.com/topics/natural-language-processing/what-is-the-difference-between-word2vec-and-glov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7.png"/><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11" Type="http://schemas.openxmlformats.org/officeDocument/2006/relationships/hyperlink" Target="https://en.wikipedia.org/wiki/Perceptron" TargetMode="External"/><Relationship Id="rId10" Type="http://schemas.openxmlformats.org/officeDocument/2006/relationships/hyperlink" Target="https://en.wikipedia.org/wiki/Backpropagation" TargetMode="External"/><Relationship Id="rId13" Type="http://schemas.openxmlformats.org/officeDocument/2006/relationships/image" Target="../media/image13.png"/><Relationship Id="rId12" Type="http://schemas.openxmlformats.org/officeDocument/2006/relationships/hyperlink" Target="https://en.wikipedia.org/wiki/Linear_separability" TargetMode="External"/><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png"/><Relationship Id="rId4" Type="http://schemas.openxmlformats.org/officeDocument/2006/relationships/hyperlink" Target="https://en.wikipedia.org/wiki/Layer_(deep_learning)" TargetMode="External"/><Relationship Id="rId9" Type="http://schemas.openxmlformats.org/officeDocument/2006/relationships/hyperlink" Target="https://en.wikipedia.org/wiki/Supervised_learning" TargetMode="External"/><Relationship Id="rId5" Type="http://schemas.openxmlformats.org/officeDocument/2006/relationships/hyperlink" Target="https://en.wikipedia.org/wiki/Layer_(deep_learning)" TargetMode="External"/><Relationship Id="rId6" Type="http://schemas.openxmlformats.org/officeDocument/2006/relationships/hyperlink" Target="https://en.wikipedia.org/wiki/Layer_(deep_learning)" TargetMode="External"/><Relationship Id="rId7" Type="http://schemas.openxmlformats.org/officeDocument/2006/relationships/hyperlink" Target="https://en.wikipedia.org/wiki/Layer_(deep_learning)" TargetMode="External"/><Relationship Id="rId8" Type="http://schemas.openxmlformats.org/officeDocument/2006/relationships/hyperlink" Target="https://en.wikipedia.org/wiki/Activation_function" TargetMode="External"/></Relationships>
</file>

<file path=ppt/slides/_rels/slide44.xml.rels><?xml version="1.0" encoding="UTF-8" standalone="yes"?><Relationships xmlns="http://schemas.openxmlformats.org/package/2006/relationships"><Relationship Id="rId11" Type="http://schemas.openxmlformats.org/officeDocument/2006/relationships/hyperlink" Target="https://en.wikipedia.org/wiki/Perceptron" TargetMode="External"/><Relationship Id="rId10" Type="http://schemas.openxmlformats.org/officeDocument/2006/relationships/hyperlink" Target="https://en.wikipedia.org/wiki/Backpropagation" TargetMode="External"/><Relationship Id="rId13" Type="http://schemas.openxmlformats.org/officeDocument/2006/relationships/image" Target="../media/image13.png"/><Relationship Id="rId12" Type="http://schemas.openxmlformats.org/officeDocument/2006/relationships/hyperlink" Target="https://en.wikipedia.org/wiki/Linear_separability" TargetMode="External"/><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8.png"/><Relationship Id="rId4" Type="http://schemas.openxmlformats.org/officeDocument/2006/relationships/hyperlink" Target="https://en.wikipedia.org/wiki/Layer_(deep_learning)" TargetMode="External"/><Relationship Id="rId9" Type="http://schemas.openxmlformats.org/officeDocument/2006/relationships/hyperlink" Target="https://en.wikipedia.org/wiki/Supervised_learning" TargetMode="External"/><Relationship Id="rId5" Type="http://schemas.openxmlformats.org/officeDocument/2006/relationships/hyperlink" Target="https://en.wikipedia.org/wiki/Layer_(deep_learning)" TargetMode="External"/><Relationship Id="rId6" Type="http://schemas.openxmlformats.org/officeDocument/2006/relationships/hyperlink" Target="https://en.wikipedia.org/wiki/Layer_(deep_learning)" TargetMode="External"/><Relationship Id="rId7" Type="http://schemas.openxmlformats.org/officeDocument/2006/relationships/hyperlink" Target="https://en.wikipedia.org/wiki/Layer_(deep_learning)" TargetMode="External"/><Relationship Id="rId8" Type="http://schemas.openxmlformats.org/officeDocument/2006/relationships/hyperlink" Target="https://en.wikipedia.org/wiki/Activation_function" TargetMode="External"/></Relationships>
</file>

<file path=ppt/slides/_rels/slide45.xml.rels><?xml version="1.0" encoding="UTF-8" standalone="yes"?><Relationships xmlns="http://schemas.openxmlformats.org/package/2006/relationships"><Relationship Id="rId11" Type="http://schemas.openxmlformats.org/officeDocument/2006/relationships/hyperlink" Target="https://en.wikipedia.org/wiki/Perceptron" TargetMode="External"/><Relationship Id="rId10" Type="http://schemas.openxmlformats.org/officeDocument/2006/relationships/hyperlink" Target="https://en.wikipedia.org/wiki/Backpropagation" TargetMode="External"/><Relationship Id="rId13" Type="http://schemas.openxmlformats.org/officeDocument/2006/relationships/hyperlink" Target="https://www.youtube.com/watch?v=dB-u77Y5a6A&amp;ab_channel=MichiganOnline" TargetMode="External"/><Relationship Id="rId12" Type="http://schemas.openxmlformats.org/officeDocument/2006/relationships/hyperlink" Target="https://en.wikipedia.org/wiki/Linear_separability" TargetMode="External"/><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8.png"/><Relationship Id="rId4" Type="http://schemas.openxmlformats.org/officeDocument/2006/relationships/hyperlink" Target="https://en.wikipedia.org/wiki/Layer_(deep_learning)" TargetMode="External"/><Relationship Id="rId9" Type="http://schemas.openxmlformats.org/officeDocument/2006/relationships/hyperlink" Target="https://en.wikipedia.org/wiki/Supervised_learning" TargetMode="External"/><Relationship Id="rId5" Type="http://schemas.openxmlformats.org/officeDocument/2006/relationships/hyperlink" Target="https://en.wikipedia.org/wiki/Layer_(deep_learning)" TargetMode="External"/><Relationship Id="rId6" Type="http://schemas.openxmlformats.org/officeDocument/2006/relationships/hyperlink" Target="https://en.wikipedia.org/wiki/Layer_(deep_learning)" TargetMode="External"/><Relationship Id="rId7" Type="http://schemas.openxmlformats.org/officeDocument/2006/relationships/hyperlink" Target="https://en.wikipedia.org/wiki/Layer_(deep_learning)" TargetMode="External"/><Relationship Id="rId8" Type="http://schemas.openxmlformats.org/officeDocument/2006/relationships/hyperlink" Target="https://en.wikipedia.org/wiki/Activation_function"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2.png"/><Relationship Id="rId4" Type="http://schemas.openxmlformats.org/officeDocument/2006/relationships/hyperlink" Target="https://ixa2.si.ehu.eus/deep_learning_seminar/"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1.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0.png"/><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2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23.png"/><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2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hyperlink" Target="https://research.google/" TargetMode="External"/><Relationship Id="rId4" Type="http://schemas.openxmlformats.org/officeDocument/2006/relationships/hyperlink" Target="https://huggingface.co/" TargetMode="External"/><Relationship Id="rId5" Type="http://schemas.openxmlformats.org/officeDocument/2006/relationships/hyperlink" Target="https://pytorch.org/tutorials/" TargetMode="External"/><Relationship Id="rId6" Type="http://schemas.openxmlformats.org/officeDocument/2006/relationships/hyperlink" Target="https://keras.io/exampl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
          <p:cNvSpPr txBox="1"/>
          <p:nvPr>
            <p:ph type="ctrTitle"/>
          </p:nvPr>
        </p:nvSpPr>
        <p:spPr>
          <a:xfrm>
            <a:off x="3044700" y="1444255"/>
            <a:ext cx="3054600" cy="15372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lang="es"/>
              <a:t>Natural language processing</a:t>
            </a:r>
            <a:endParaRPr/>
          </a:p>
        </p:txBody>
      </p:sp>
      <p:sp>
        <p:nvSpPr>
          <p:cNvPr id="63" name="Google Shape;63;p1"/>
          <p:cNvSpPr txBox="1"/>
          <p:nvPr>
            <p:ph idx="1" type="subTitle"/>
          </p:nvPr>
        </p:nvSpPr>
        <p:spPr>
          <a:xfrm>
            <a:off x="2695225" y="3116575"/>
            <a:ext cx="3639000" cy="10767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ctr">
              <a:lnSpc>
                <a:spcPct val="100000"/>
              </a:lnSpc>
              <a:spcBef>
                <a:spcPts val="0"/>
              </a:spcBef>
              <a:spcAft>
                <a:spcPts val="0"/>
              </a:spcAft>
              <a:buSzPct val="129032"/>
              <a:buNone/>
            </a:pPr>
            <a:r>
              <a:rPr lang="es"/>
              <a:t>University of Crete</a:t>
            </a:r>
            <a:endParaRPr/>
          </a:p>
          <a:p>
            <a:pPr indent="0" lvl="0" marL="0" rtl="0" algn="ctr">
              <a:lnSpc>
                <a:spcPct val="100000"/>
              </a:lnSpc>
              <a:spcBef>
                <a:spcPts val="0"/>
              </a:spcBef>
              <a:spcAft>
                <a:spcPts val="0"/>
              </a:spcAft>
              <a:buSzPct val="129032"/>
              <a:buNone/>
            </a:pPr>
            <a:r>
              <a:rPr lang="es"/>
              <a:t>26 May 2021</a:t>
            </a:r>
            <a:endParaRPr/>
          </a:p>
          <a:p>
            <a:pPr indent="0" lvl="0" marL="0" rtl="0" algn="ctr">
              <a:lnSpc>
                <a:spcPct val="100000"/>
              </a:lnSpc>
              <a:spcBef>
                <a:spcPts val="0"/>
              </a:spcBef>
              <a:spcAft>
                <a:spcPts val="0"/>
              </a:spcAft>
              <a:buSzPct val="129032"/>
              <a:buNone/>
            </a:pPr>
            <a:r>
              <a:t/>
            </a:r>
            <a:endParaRPr/>
          </a:p>
          <a:p>
            <a:pPr indent="0" lvl="0" marL="0" rtl="0" algn="ctr">
              <a:lnSpc>
                <a:spcPct val="100000"/>
              </a:lnSpc>
              <a:spcBef>
                <a:spcPts val="0"/>
              </a:spcBef>
              <a:spcAft>
                <a:spcPts val="0"/>
              </a:spcAft>
              <a:buSzPct val="109970"/>
              <a:buNone/>
            </a:pPr>
            <a:r>
              <a:rPr lang="es" sz="2464"/>
              <a:t>Maria Koutsogiannaki</a:t>
            </a:r>
            <a:endParaRPr sz="2464"/>
          </a:p>
        </p:txBody>
      </p:sp>
      <p:pic>
        <p:nvPicPr>
          <p:cNvPr id="64" name="Google Shape;64;p1"/>
          <p:cNvPicPr preferRelativeResize="0"/>
          <p:nvPr/>
        </p:nvPicPr>
        <p:blipFill rotWithShape="1">
          <a:blip r:embed="rId3">
            <a:alphaModFix/>
          </a:blip>
          <a:srcRect b="0" l="0" r="0" t="0"/>
          <a:stretch/>
        </p:blipFill>
        <p:spPr>
          <a:xfrm>
            <a:off x="194050" y="101450"/>
            <a:ext cx="1342800" cy="1342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dc387f01bc_1_8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Examples of NLP - </a:t>
            </a:r>
            <a:r>
              <a:rPr lang="es">
                <a:solidFill>
                  <a:srgbClr val="FF9900"/>
                </a:solidFill>
              </a:rPr>
              <a:t>Text</a:t>
            </a:r>
            <a:endParaRPr>
              <a:solidFill>
                <a:srgbClr val="FF9900"/>
              </a:solidFill>
            </a:endParaRPr>
          </a:p>
        </p:txBody>
      </p:sp>
      <p:pic>
        <p:nvPicPr>
          <p:cNvPr id="190" name="Google Shape;190;gdc387f01bc_1_83"/>
          <p:cNvPicPr preferRelativeResize="0"/>
          <p:nvPr/>
        </p:nvPicPr>
        <p:blipFill>
          <a:blip r:embed="rId3">
            <a:alphaModFix/>
          </a:blip>
          <a:stretch>
            <a:fillRect/>
          </a:stretch>
        </p:blipFill>
        <p:spPr>
          <a:xfrm>
            <a:off x="685800" y="1423550"/>
            <a:ext cx="6591300" cy="1686800"/>
          </a:xfrm>
          <a:prstGeom prst="rect">
            <a:avLst/>
          </a:prstGeom>
          <a:noFill/>
          <a:ln>
            <a:noFill/>
          </a:ln>
        </p:spPr>
      </p:pic>
      <p:graphicFrame>
        <p:nvGraphicFramePr>
          <p:cNvPr id="191" name="Google Shape;191;gdc387f01bc_1_83"/>
          <p:cNvGraphicFramePr/>
          <p:nvPr/>
        </p:nvGraphicFramePr>
        <p:xfrm>
          <a:off x="645775" y="3289575"/>
          <a:ext cx="3000000" cy="3000000"/>
        </p:xfrm>
        <a:graphic>
          <a:graphicData uri="http://schemas.openxmlformats.org/drawingml/2006/table">
            <a:tbl>
              <a:tblPr>
                <a:noFill/>
                <a:tableStyleId>{7691AEDB-276E-4AF7-84FD-5F8C25EE10C1}</a:tableStyleId>
              </a:tblPr>
              <a:tblGrid>
                <a:gridCol w="3636875"/>
                <a:gridCol w="3981875"/>
              </a:tblGrid>
              <a:tr h="336325">
                <a:tc>
                  <a:txBody>
                    <a:bodyPr/>
                    <a:lstStyle/>
                    <a:p>
                      <a:pPr indent="0" lvl="0" marL="0" marR="0" rtl="0" algn="ctr">
                        <a:lnSpc>
                          <a:spcPct val="100000"/>
                        </a:lnSpc>
                        <a:spcBef>
                          <a:spcPts val="0"/>
                        </a:spcBef>
                        <a:spcAft>
                          <a:spcPts val="0"/>
                        </a:spcAft>
                        <a:buClr>
                          <a:srgbClr val="000000"/>
                        </a:buClr>
                        <a:buSzPts val="1100"/>
                        <a:buFont typeface="Arial"/>
                        <a:buNone/>
                      </a:pPr>
                      <a:r>
                        <a:rPr lang="es" sz="1000" u="none" cap="none" strike="noStrike"/>
                        <a:t>Text review from Tripadvisor</a:t>
                      </a:r>
                      <a:endParaRPr sz="1000" u="none" cap="none" strike="noStrike"/>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s" sz="1000" u="none" cap="none" strike="noStrike"/>
                        <a:t>NLP system </a:t>
                      </a:r>
                      <a:r>
                        <a:rPr b="1" lang="es" sz="1200" u="none" cap="none" strike="noStrike">
                          <a:solidFill>
                            <a:srgbClr val="B45F06"/>
                          </a:solidFill>
                        </a:rPr>
                        <a:t>-</a:t>
                      </a:r>
                      <a:r>
                        <a:rPr b="1" lang="es" sz="1200">
                          <a:solidFill>
                            <a:srgbClr val="B45F06"/>
                          </a:solidFill>
                        </a:rPr>
                        <a:t>Translation</a:t>
                      </a:r>
                      <a:endParaRPr b="1" sz="1200" u="none" cap="none" strike="noStrike">
                        <a:solidFill>
                          <a:srgbClr val="B45F06"/>
                        </a:solidFill>
                      </a:endParaRPr>
                    </a:p>
                  </a:txBody>
                  <a:tcPr marT="91425" marB="91425" marR="91425" marL="91425">
                    <a:solidFill>
                      <a:srgbClr val="CFE2F3"/>
                    </a:solidFill>
                  </a:tcPr>
                </a:tc>
              </a:tr>
              <a:tr h="1309500">
                <a:tc>
                  <a:txBody>
                    <a:bodyPr/>
                    <a:lstStyle/>
                    <a:p>
                      <a:pPr indent="0" lvl="0" marL="0" marR="0" rtl="0" algn="ctr">
                        <a:lnSpc>
                          <a:spcPct val="100000"/>
                        </a:lnSpc>
                        <a:spcBef>
                          <a:spcPts val="0"/>
                        </a:spcBef>
                        <a:spcAft>
                          <a:spcPts val="0"/>
                        </a:spcAft>
                        <a:buClr>
                          <a:srgbClr val="000000"/>
                        </a:buClr>
                        <a:buSzPts val="1050"/>
                        <a:buFont typeface="Arial"/>
                        <a:buNone/>
                      </a:pPr>
                      <a:r>
                        <a:rPr lang="es" sz="950" u="none" cap="none" strike="noStrike">
                          <a:solidFill>
                            <a:srgbClr val="474747"/>
                          </a:solidFill>
                          <a:highlight>
                            <a:srgbClr val="FFFFFF"/>
                          </a:highlight>
                        </a:rPr>
                        <a:t>Grecocina is a great choice for informal dinners or lunch. The interior space is small but very nicely decorated The greek salad is really one of the best greek salads I’ve had. The vegetarian Mousaka is a fantastic Idea that unfortunately lacked in exexution. Some dishes were a bit too experimental for our party such as the cinnamon cream desert. But, overall everyone was Happy with their plates and I would be Happy to revisit.</a:t>
                      </a:r>
                      <a:endParaRPr sz="1300" u="none" cap="none" strike="noStrike"/>
                    </a:p>
                  </a:txBody>
                  <a:tcPr marT="91425" marB="91425" marR="91425" marL="91425"/>
                </a:tc>
                <a:tc>
                  <a:txBody>
                    <a:bodyPr/>
                    <a:lstStyle/>
                    <a:p>
                      <a:pPr indent="0" lvl="0" marL="0" marR="38100" rtl="0" algn="l">
                        <a:lnSpc>
                          <a:spcPct val="128571"/>
                        </a:lnSpc>
                        <a:spcBef>
                          <a:spcPts val="0"/>
                        </a:spcBef>
                        <a:spcAft>
                          <a:spcPts val="0"/>
                        </a:spcAft>
                        <a:buClr>
                          <a:schemeClr val="dk1"/>
                        </a:buClr>
                        <a:buSzPts val="1000"/>
                        <a:buFont typeface="Arial"/>
                        <a:buNone/>
                      </a:pPr>
                      <a:r>
                        <a:rPr lang="es" sz="800">
                          <a:solidFill>
                            <a:srgbClr val="202124"/>
                          </a:solidFill>
                          <a:highlight>
                            <a:srgbClr val="F8F9FA"/>
                          </a:highlight>
                        </a:rPr>
                        <a:t>Η Grecocina είναι μια εξαιρετική επιλογή για ανεπίσημα δείπνα ή μεσημεριανό γεύμα. Ο εσωτερικός χώρος είναι μικρός αλλά πολύ όμορφα διακοσμημένος Η ελληνική σαλάτα είναι πραγματικά μια από τις καλύτερες ελληνικές σαλάτες που είχα. Η χορτοφάγος Μουσάκα είναι μια φανταστική ιδέα που δυστυχώς δεν έλειπε. Μερικά πιάτα ήταν λίγο πολύ πειραματικά για το πάρτι μας, όπως η έρημος με κρέμα κανέλας. Όμως, γενικά όλοι ήταν ευχαριστημένοι με τα πιάτα τους και θα ήμουν ευτυχής να το ξαναδώ.</a:t>
                      </a:r>
                      <a:endParaRPr sz="850">
                        <a:solidFill>
                          <a:srgbClr val="474747"/>
                        </a:solidFill>
                        <a:highlight>
                          <a:schemeClr val="lt1"/>
                        </a:highlight>
                      </a:endParaRPr>
                    </a:p>
                    <a:p>
                      <a:pPr indent="0" lvl="0" marL="0" marR="0" rtl="0" algn="ctr">
                        <a:lnSpc>
                          <a:spcPct val="100000"/>
                        </a:lnSpc>
                        <a:spcBef>
                          <a:spcPts val="0"/>
                        </a:spcBef>
                        <a:spcAft>
                          <a:spcPts val="0"/>
                        </a:spcAft>
                        <a:buClr>
                          <a:schemeClr val="dk1"/>
                        </a:buClr>
                        <a:buSzPts val="1100"/>
                        <a:buFont typeface="Arial"/>
                        <a:buNone/>
                      </a:pPr>
                      <a:r>
                        <a:t/>
                      </a:r>
                      <a:endParaRPr sz="1000"/>
                    </a:p>
                  </a:txBody>
                  <a:tcPr marT="91425" marB="91425" marR="91425" marL="91425"/>
                </a:tc>
              </a:tr>
            </a:tbl>
          </a:graphicData>
        </a:graphic>
      </p:graphicFrame>
      <p:sp>
        <p:nvSpPr>
          <p:cNvPr id="192" name="Google Shape;192;gdc387f01bc_1_83"/>
          <p:cNvSpPr txBox="1"/>
          <p:nvPr/>
        </p:nvSpPr>
        <p:spPr>
          <a:xfrm>
            <a:off x="7886700" y="2057400"/>
            <a:ext cx="1103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Open Sans"/>
                <a:ea typeface="Open Sans"/>
                <a:cs typeface="Open Sans"/>
                <a:sym typeface="Open Sans"/>
              </a:rPr>
              <a:t>Action</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s">
                <a:solidFill>
                  <a:srgbClr val="FF9900"/>
                </a:solidFill>
                <a:latin typeface="Open Sans"/>
                <a:ea typeface="Open Sans"/>
                <a:cs typeface="Open Sans"/>
                <a:sym typeface="Open Sans"/>
              </a:rPr>
              <a:t>Text</a:t>
            </a:r>
            <a:endParaRPr>
              <a:solidFill>
                <a:srgbClr val="FF9900"/>
              </a:solidFill>
              <a:latin typeface="Open Sans"/>
              <a:ea typeface="Open Sans"/>
              <a:cs typeface="Open Sans"/>
              <a:sym typeface="Open Sans"/>
            </a:endParaRPr>
          </a:p>
          <a:p>
            <a:pPr indent="0" lvl="0" marL="0" rtl="0" algn="l">
              <a:spcBef>
                <a:spcPts val="0"/>
              </a:spcBef>
              <a:spcAft>
                <a:spcPts val="0"/>
              </a:spcAft>
              <a:buNone/>
            </a:pPr>
            <a:r>
              <a:rPr lang="es">
                <a:solidFill>
                  <a:srgbClr val="111111"/>
                </a:solidFill>
                <a:latin typeface="Open Sans"/>
                <a:ea typeface="Open Sans"/>
                <a:cs typeface="Open Sans"/>
                <a:sym typeface="Open Sans"/>
              </a:rPr>
              <a:t>Prediction</a:t>
            </a:r>
            <a:endParaRPr>
              <a:solidFill>
                <a:srgbClr val="111111"/>
              </a:solidFill>
              <a:latin typeface="Open Sans"/>
              <a:ea typeface="Open Sans"/>
              <a:cs typeface="Open Sans"/>
              <a:sym typeface="Open Sans"/>
            </a:endParaRPr>
          </a:p>
        </p:txBody>
      </p:sp>
      <p:cxnSp>
        <p:nvCxnSpPr>
          <p:cNvPr id="193" name="Google Shape;193;gdc387f01bc_1_83"/>
          <p:cNvCxnSpPr/>
          <p:nvPr/>
        </p:nvCxnSpPr>
        <p:spPr>
          <a:xfrm>
            <a:off x="7277100" y="2266950"/>
            <a:ext cx="502800" cy="0"/>
          </a:xfrm>
          <a:prstGeom prst="straightConnector1">
            <a:avLst/>
          </a:prstGeom>
          <a:noFill/>
          <a:ln cap="flat" cmpd="sng" w="19050">
            <a:solidFill>
              <a:srgbClr val="434343"/>
            </a:solidFill>
            <a:prstDash val="solid"/>
            <a:round/>
            <a:headEnd len="med" w="med" type="none"/>
            <a:tailEnd len="med" w="med" type="triangle"/>
          </a:ln>
        </p:spPr>
      </p:cxnSp>
      <p:cxnSp>
        <p:nvCxnSpPr>
          <p:cNvPr id="194" name="Google Shape;194;gdc387f01bc_1_83"/>
          <p:cNvCxnSpPr/>
          <p:nvPr/>
        </p:nvCxnSpPr>
        <p:spPr>
          <a:xfrm>
            <a:off x="7277100" y="2495550"/>
            <a:ext cx="502800" cy="0"/>
          </a:xfrm>
          <a:prstGeom prst="straightConnector1">
            <a:avLst/>
          </a:prstGeom>
          <a:noFill/>
          <a:ln cap="flat" cmpd="sng" w="19050">
            <a:solidFill>
              <a:srgbClr val="FF9900"/>
            </a:solidFill>
            <a:prstDash val="solid"/>
            <a:round/>
            <a:headEnd len="med" w="med" type="none"/>
            <a:tailEnd len="med" w="med" type="triangle"/>
          </a:ln>
        </p:spPr>
      </p:cxnSp>
      <p:cxnSp>
        <p:nvCxnSpPr>
          <p:cNvPr id="195" name="Google Shape;195;gdc387f01bc_1_83"/>
          <p:cNvCxnSpPr/>
          <p:nvPr/>
        </p:nvCxnSpPr>
        <p:spPr>
          <a:xfrm>
            <a:off x="7277100" y="2724150"/>
            <a:ext cx="502800" cy="0"/>
          </a:xfrm>
          <a:prstGeom prst="straightConnector1">
            <a:avLst/>
          </a:prstGeom>
          <a:noFill/>
          <a:ln cap="flat" cmpd="sng" w="19050">
            <a:solidFill>
              <a:srgbClr val="434343"/>
            </a:solidFill>
            <a:prstDash val="solid"/>
            <a:round/>
            <a:headEnd len="med" w="med" type="none"/>
            <a:tailEnd len="med" w="med" type="triangle"/>
          </a:ln>
        </p:spPr>
      </p:cxnSp>
      <p:cxnSp>
        <p:nvCxnSpPr>
          <p:cNvPr id="196" name="Google Shape;196;gdc387f01bc_1_83"/>
          <p:cNvCxnSpPr/>
          <p:nvPr/>
        </p:nvCxnSpPr>
        <p:spPr>
          <a:xfrm rot="10800000">
            <a:off x="4867275" y="2941225"/>
            <a:ext cx="0" cy="264900"/>
          </a:xfrm>
          <a:prstGeom prst="straightConnector1">
            <a:avLst/>
          </a:prstGeom>
          <a:noFill/>
          <a:ln cap="flat" cmpd="sng" w="19050">
            <a:solidFill>
              <a:srgbClr val="FF9900"/>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11"/>
          <p:cNvSpPr txBox="1"/>
          <p:nvPr>
            <p:ph type="title"/>
          </p:nvPr>
        </p:nvSpPr>
        <p:spPr>
          <a:xfrm>
            <a:off x="311700" y="2397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s"/>
              <a:t>Examples of NLP - translate/summarize/generate</a:t>
            </a:r>
            <a:endParaRPr/>
          </a:p>
        </p:txBody>
      </p:sp>
      <p:graphicFrame>
        <p:nvGraphicFramePr>
          <p:cNvPr id="202" name="Google Shape;202;p11"/>
          <p:cNvGraphicFramePr/>
          <p:nvPr/>
        </p:nvGraphicFramePr>
        <p:xfrm>
          <a:off x="311700" y="3105725"/>
          <a:ext cx="3000000" cy="3000000"/>
        </p:xfrm>
        <a:graphic>
          <a:graphicData uri="http://schemas.openxmlformats.org/drawingml/2006/table">
            <a:tbl>
              <a:tblPr>
                <a:noFill/>
                <a:tableStyleId>{7691AEDB-276E-4AF7-84FD-5F8C25EE10C1}</a:tableStyleId>
              </a:tblPr>
              <a:tblGrid>
                <a:gridCol w="4134250"/>
                <a:gridCol w="4526425"/>
              </a:tblGrid>
              <a:tr h="316525">
                <a:tc>
                  <a:txBody>
                    <a:bodyPr/>
                    <a:lstStyle/>
                    <a:p>
                      <a:pPr indent="0" lvl="0" marL="0" marR="0" rtl="0" algn="l">
                        <a:lnSpc>
                          <a:spcPct val="100000"/>
                        </a:lnSpc>
                        <a:spcBef>
                          <a:spcPts val="0"/>
                        </a:spcBef>
                        <a:spcAft>
                          <a:spcPts val="0"/>
                        </a:spcAft>
                        <a:buClr>
                          <a:srgbClr val="000000"/>
                        </a:buClr>
                        <a:buSzPts val="1100"/>
                        <a:buFont typeface="Arial"/>
                        <a:buNone/>
                      </a:pPr>
                      <a:r>
                        <a:rPr lang="es" sz="1100" u="none" cap="none" strike="noStrike"/>
                        <a:t>Text - table</a:t>
                      </a:r>
                      <a:endParaRPr sz="1100" u="none" cap="none" strike="noStrike"/>
                    </a:p>
                  </a:txBody>
                  <a:tcPr marT="91425" marB="91425" marR="91425" marL="91425">
                    <a:solidFill>
                      <a:srgbClr val="CFE2F3"/>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s" sz="1100" u="none" cap="none" strike="noStrike"/>
                        <a:t>NLP system - </a:t>
                      </a:r>
                      <a:r>
                        <a:rPr b="1" lang="es" sz="1200">
                          <a:solidFill>
                            <a:srgbClr val="B45F06"/>
                          </a:solidFill>
                        </a:rPr>
                        <a:t>Generation</a:t>
                      </a:r>
                      <a:endParaRPr b="1" sz="1200" u="none" cap="none" strike="noStrike">
                        <a:solidFill>
                          <a:srgbClr val="B45F06"/>
                        </a:solidFill>
                      </a:endParaRPr>
                    </a:p>
                  </a:txBody>
                  <a:tcPr marT="91425" marB="91425" marR="91425" marL="91425">
                    <a:solidFill>
                      <a:srgbClr val="CFE2F3"/>
                    </a:solidFill>
                  </a:tcPr>
                </a:tc>
              </a:tr>
              <a:tr h="1537975">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rtl="0" algn="l">
                        <a:spcBef>
                          <a:spcPts val="0"/>
                        </a:spcBef>
                        <a:spcAft>
                          <a:spcPts val="0"/>
                        </a:spcAft>
                        <a:buClr>
                          <a:schemeClr val="dk1"/>
                        </a:buClr>
                        <a:buSzPts val="1050"/>
                        <a:buFont typeface="Arial"/>
                        <a:buNone/>
                      </a:pPr>
                      <a:r>
                        <a:rPr lang="es" sz="950">
                          <a:solidFill>
                            <a:srgbClr val="474747"/>
                          </a:solidFill>
                          <a:highlight>
                            <a:schemeClr val="lt1"/>
                          </a:highlight>
                        </a:rPr>
                        <a:t>Grecocina is a great choice for informal dinners or lunch. The interior space is small but very nicely decorated The greek salad is really one of the best greek salads I’ve had. The vegetarian Mousaka is a fantastic Idea that unfortunately lacked in exexution. Some dishes were a bit too experimental for our party such as the cinnamon cream desert. But, overall everyone was Happy with their plates and I would be Happy to revisit.</a:t>
                      </a:r>
                      <a:endParaRPr sz="1000">
                        <a:solidFill>
                          <a:srgbClr val="202124"/>
                        </a:solidFill>
                        <a:highlight>
                          <a:srgbClr val="F8F9FA"/>
                        </a:highlight>
                      </a:endParaRPr>
                    </a:p>
                  </a:txBody>
                  <a:tcPr marT="91425" marB="91425" marR="91425" marL="91425"/>
                </a:tc>
              </a:tr>
            </a:tbl>
          </a:graphicData>
        </a:graphic>
      </p:graphicFrame>
      <p:sp>
        <p:nvSpPr>
          <p:cNvPr id="203" name="Google Shape;203;p11"/>
          <p:cNvSpPr txBox="1"/>
          <p:nvPr/>
        </p:nvSpPr>
        <p:spPr>
          <a:xfrm>
            <a:off x="6778525" y="239725"/>
            <a:ext cx="212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aphicFrame>
        <p:nvGraphicFramePr>
          <p:cNvPr id="204" name="Google Shape;204;p11"/>
          <p:cNvGraphicFramePr/>
          <p:nvPr/>
        </p:nvGraphicFramePr>
        <p:xfrm>
          <a:off x="311700" y="3470200"/>
          <a:ext cx="3000000" cy="3000000"/>
        </p:xfrm>
        <a:graphic>
          <a:graphicData uri="http://schemas.openxmlformats.org/drawingml/2006/table">
            <a:tbl>
              <a:tblPr>
                <a:noFill/>
                <a:tableStyleId>{7691AEDB-276E-4AF7-84FD-5F8C25EE10C1}</a:tableStyleId>
              </a:tblPr>
              <a:tblGrid>
                <a:gridCol w="1069575"/>
                <a:gridCol w="717050"/>
                <a:gridCol w="1000300"/>
                <a:gridCol w="661850"/>
                <a:gridCol w="634675"/>
              </a:tblGrid>
              <a:tr h="548600">
                <a:tc>
                  <a:txBody>
                    <a:bodyPr/>
                    <a:lstStyle/>
                    <a:p>
                      <a:pPr indent="0" lvl="0" marL="0" marR="0" rtl="0" algn="ctr">
                        <a:lnSpc>
                          <a:spcPct val="100000"/>
                        </a:lnSpc>
                        <a:spcBef>
                          <a:spcPts val="0"/>
                        </a:spcBef>
                        <a:spcAft>
                          <a:spcPts val="0"/>
                        </a:spcAft>
                        <a:buClr>
                          <a:srgbClr val="000000"/>
                        </a:buClr>
                        <a:buSzPts val="800"/>
                        <a:buFont typeface="Arial"/>
                        <a:buNone/>
                      </a:pPr>
                      <a:r>
                        <a:rPr lang="es" sz="800"/>
                        <a:t>Name </a:t>
                      </a:r>
                      <a:endParaRPr sz="8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800"/>
                        <a:buFont typeface="Arial"/>
                        <a:buNone/>
                      </a:pPr>
                      <a:r>
                        <a:rPr lang="es" sz="800"/>
                        <a:t>Type</a:t>
                      </a:r>
                      <a:endParaRPr sz="8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800"/>
                        <a:buFont typeface="Arial"/>
                        <a:buNone/>
                      </a:pPr>
                      <a:r>
                        <a:rPr lang="es" sz="800"/>
                        <a:t>Quality</a:t>
                      </a:r>
                      <a:endParaRPr sz="8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800"/>
                        <a:buFont typeface="Arial"/>
                        <a:buNone/>
                      </a:pPr>
                      <a:r>
                        <a:rPr lang="es" sz="800"/>
                        <a:t>Ambient</a:t>
                      </a:r>
                      <a:endParaRPr sz="8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800"/>
                        <a:buFont typeface="Arial"/>
                        <a:buNone/>
                      </a:pPr>
                      <a:r>
                        <a:rPr lang="es" sz="800"/>
                        <a:t>Overall</a:t>
                      </a:r>
                      <a:endParaRPr sz="800" u="none" cap="none" strike="noStrike"/>
                    </a:p>
                  </a:txBody>
                  <a:tcPr marT="91425" marB="91425" marR="91425" marL="91425"/>
                </a:tc>
              </a:tr>
              <a:tr h="748000">
                <a:tc>
                  <a:txBody>
                    <a:bodyPr/>
                    <a:lstStyle/>
                    <a:p>
                      <a:pPr indent="0" lvl="0" marL="0" marR="38100" rtl="0" algn="ctr">
                        <a:lnSpc>
                          <a:spcPct val="128571"/>
                        </a:lnSpc>
                        <a:spcBef>
                          <a:spcPts val="0"/>
                        </a:spcBef>
                        <a:spcAft>
                          <a:spcPts val="0"/>
                        </a:spcAft>
                        <a:buClr>
                          <a:srgbClr val="000000"/>
                        </a:buClr>
                        <a:buSzPts val="1000"/>
                        <a:buFont typeface="Arial"/>
                        <a:buNone/>
                      </a:pPr>
                      <a:r>
                        <a:rPr lang="es" sz="1000" u="none" cap="none" strike="noStrike">
                          <a:solidFill>
                            <a:srgbClr val="202124"/>
                          </a:solidFill>
                          <a:highlight>
                            <a:srgbClr val="F8F9FA"/>
                          </a:highlight>
                        </a:rPr>
                        <a:t>Grecocina</a:t>
                      </a:r>
                      <a:endParaRPr sz="1000" u="none" cap="none" strike="noStrike">
                        <a:solidFill>
                          <a:srgbClr val="202124"/>
                        </a:solidFill>
                        <a:highlight>
                          <a:srgbClr val="F8F9FA"/>
                        </a:highlight>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800"/>
                        <a:buFont typeface="Arial"/>
                        <a:buNone/>
                      </a:pPr>
                      <a:r>
                        <a:rPr lang="es" sz="800"/>
                        <a:t>lunch</a:t>
                      </a:r>
                      <a:endParaRPr sz="800"/>
                    </a:p>
                    <a:p>
                      <a:pPr indent="0" lvl="0" marL="0" marR="0" rtl="0" algn="ctr">
                        <a:lnSpc>
                          <a:spcPct val="100000"/>
                        </a:lnSpc>
                        <a:spcBef>
                          <a:spcPts val="0"/>
                        </a:spcBef>
                        <a:spcAft>
                          <a:spcPts val="0"/>
                        </a:spcAft>
                        <a:buClr>
                          <a:srgbClr val="000000"/>
                        </a:buClr>
                        <a:buSzPts val="800"/>
                        <a:buFont typeface="Arial"/>
                        <a:buNone/>
                      </a:pPr>
                      <a:r>
                        <a:rPr lang="es" sz="800"/>
                        <a:t>dinner</a:t>
                      </a:r>
                      <a:endParaRPr sz="800"/>
                    </a:p>
                    <a:p>
                      <a:pPr indent="0" lvl="0" marL="0" marR="0" rtl="0" algn="ctr">
                        <a:lnSpc>
                          <a:spcPct val="100000"/>
                        </a:lnSpc>
                        <a:spcBef>
                          <a:spcPts val="0"/>
                        </a:spcBef>
                        <a:spcAft>
                          <a:spcPts val="0"/>
                        </a:spcAft>
                        <a:buClr>
                          <a:srgbClr val="000000"/>
                        </a:buClr>
                        <a:buSzPts val="800"/>
                        <a:buFont typeface="Arial"/>
                        <a:buNone/>
                      </a:pPr>
                      <a:r>
                        <a:rPr lang="es" sz="800"/>
                        <a:t>informal</a:t>
                      </a:r>
                      <a:endParaRPr sz="8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800"/>
                        <a:buFont typeface="Arial"/>
                        <a:buNone/>
                      </a:pPr>
                      <a:r>
                        <a:rPr lang="es" sz="800"/>
                        <a:t>salad: excellent</a:t>
                      </a:r>
                      <a:endParaRPr sz="800"/>
                    </a:p>
                    <a:p>
                      <a:pPr indent="0" lvl="0" marL="0" marR="0" rtl="0" algn="ctr">
                        <a:lnSpc>
                          <a:spcPct val="100000"/>
                        </a:lnSpc>
                        <a:spcBef>
                          <a:spcPts val="0"/>
                        </a:spcBef>
                        <a:spcAft>
                          <a:spcPts val="0"/>
                        </a:spcAft>
                        <a:buClr>
                          <a:srgbClr val="000000"/>
                        </a:buClr>
                        <a:buSzPts val="800"/>
                        <a:buFont typeface="Arial"/>
                        <a:buNone/>
                      </a:pPr>
                      <a:r>
                        <a:t/>
                      </a:r>
                      <a:endParaRPr sz="800"/>
                    </a:p>
                    <a:p>
                      <a:pPr indent="0" lvl="0" marL="0" marR="0" rtl="0" algn="ctr">
                        <a:lnSpc>
                          <a:spcPct val="100000"/>
                        </a:lnSpc>
                        <a:spcBef>
                          <a:spcPts val="0"/>
                        </a:spcBef>
                        <a:spcAft>
                          <a:spcPts val="0"/>
                        </a:spcAft>
                        <a:buClr>
                          <a:srgbClr val="000000"/>
                        </a:buClr>
                        <a:buSzPts val="800"/>
                        <a:buFont typeface="Arial"/>
                        <a:buNone/>
                      </a:pPr>
                      <a:r>
                        <a:rPr lang="es" sz="800"/>
                        <a:t>musaka: medium</a:t>
                      </a:r>
                      <a:endParaRPr sz="8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800"/>
                        <a:buFont typeface="Arial"/>
                        <a:buNone/>
                      </a:pPr>
                      <a:r>
                        <a:rPr lang="es" sz="800"/>
                        <a:t>small</a:t>
                      </a:r>
                      <a:endParaRPr sz="800" u="none" cap="none" strike="noStrike"/>
                    </a:p>
                    <a:p>
                      <a:pPr indent="0" lvl="0" marL="0" marR="0" rtl="0" algn="ctr">
                        <a:lnSpc>
                          <a:spcPct val="100000"/>
                        </a:lnSpc>
                        <a:spcBef>
                          <a:spcPts val="0"/>
                        </a:spcBef>
                        <a:spcAft>
                          <a:spcPts val="0"/>
                        </a:spcAft>
                        <a:buClr>
                          <a:srgbClr val="000000"/>
                        </a:buClr>
                        <a:buSzPts val="800"/>
                        <a:buFont typeface="Arial"/>
                        <a:buNone/>
                      </a:pPr>
                      <a:r>
                        <a:t/>
                      </a:r>
                      <a:endParaRPr sz="800" u="none" cap="none" strike="noStrike"/>
                    </a:p>
                    <a:p>
                      <a:pPr indent="0" lvl="0" marL="0" marR="0" rtl="0" algn="ctr">
                        <a:lnSpc>
                          <a:spcPct val="100000"/>
                        </a:lnSpc>
                        <a:spcBef>
                          <a:spcPts val="0"/>
                        </a:spcBef>
                        <a:spcAft>
                          <a:spcPts val="0"/>
                        </a:spcAft>
                        <a:buClr>
                          <a:srgbClr val="000000"/>
                        </a:buClr>
                        <a:buSzPts val="800"/>
                        <a:buFont typeface="Arial"/>
                        <a:buNone/>
                      </a:pPr>
                      <a:r>
                        <a:rPr lang="es" sz="800"/>
                        <a:t>mice decoration</a:t>
                      </a:r>
                      <a:endParaRPr sz="8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800"/>
                        <a:buFont typeface="Arial"/>
                        <a:buNone/>
                      </a:pPr>
                      <a:r>
                        <a:rPr lang="es" sz="800"/>
                        <a:t>positive</a:t>
                      </a:r>
                      <a:endParaRPr sz="800" u="none" cap="none" strike="noStrike"/>
                    </a:p>
                  </a:txBody>
                  <a:tcPr marT="91425" marB="91425" marR="91425" marL="91425"/>
                </a:tc>
              </a:tr>
            </a:tbl>
          </a:graphicData>
        </a:graphic>
      </p:graphicFrame>
      <p:pic>
        <p:nvPicPr>
          <p:cNvPr id="205" name="Google Shape;205;p11"/>
          <p:cNvPicPr preferRelativeResize="0"/>
          <p:nvPr/>
        </p:nvPicPr>
        <p:blipFill>
          <a:blip r:embed="rId3">
            <a:alphaModFix/>
          </a:blip>
          <a:stretch>
            <a:fillRect/>
          </a:stretch>
        </p:blipFill>
        <p:spPr>
          <a:xfrm>
            <a:off x="685800" y="1423550"/>
            <a:ext cx="6591300" cy="1686800"/>
          </a:xfrm>
          <a:prstGeom prst="rect">
            <a:avLst/>
          </a:prstGeom>
          <a:noFill/>
          <a:ln>
            <a:noFill/>
          </a:ln>
        </p:spPr>
      </p:pic>
      <p:sp>
        <p:nvSpPr>
          <p:cNvPr id="206" name="Google Shape;206;p11"/>
          <p:cNvSpPr txBox="1"/>
          <p:nvPr/>
        </p:nvSpPr>
        <p:spPr>
          <a:xfrm>
            <a:off x="7886700" y="2057400"/>
            <a:ext cx="1103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Open Sans"/>
                <a:ea typeface="Open Sans"/>
                <a:cs typeface="Open Sans"/>
                <a:sym typeface="Open Sans"/>
              </a:rPr>
              <a:t>Action</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s">
                <a:solidFill>
                  <a:srgbClr val="FF9900"/>
                </a:solidFill>
                <a:latin typeface="Open Sans"/>
                <a:ea typeface="Open Sans"/>
                <a:cs typeface="Open Sans"/>
                <a:sym typeface="Open Sans"/>
              </a:rPr>
              <a:t>Text</a:t>
            </a:r>
            <a:endParaRPr>
              <a:solidFill>
                <a:srgbClr val="FF9900"/>
              </a:solidFill>
              <a:latin typeface="Open Sans"/>
              <a:ea typeface="Open Sans"/>
              <a:cs typeface="Open Sans"/>
              <a:sym typeface="Open Sans"/>
            </a:endParaRPr>
          </a:p>
          <a:p>
            <a:pPr indent="0" lvl="0" marL="0" rtl="0" algn="l">
              <a:spcBef>
                <a:spcPts val="0"/>
              </a:spcBef>
              <a:spcAft>
                <a:spcPts val="0"/>
              </a:spcAft>
              <a:buNone/>
            </a:pPr>
            <a:r>
              <a:rPr lang="es">
                <a:solidFill>
                  <a:srgbClr val="111111"/>
                </a:solidFill>
                <a:latin typeface="Open Sans"/>
                <a:ea typeface="Open Sans"/>
                <a:cs typeface="Open Sans"/>
                <a:sym typeface="Open Sans"/>
              </a:rPr>
              <a:t>Prediction</a:t>
            </a:r>
            <a:endParaRPr>
              <a:solidFill>
                <a:srgbClr val="111111"/>
              </a:solidFill>
              <a:latin typeface="Open Sans"/>
              <a:ea typeface="Open Sans"/>
              <a:cs typeface="Open Sans"/>
              <a:sym typeface="Open Sans"/>
            </a:endParaRPr>
          </a:p>
        </p:txBody>
      </p:sp>
      <p:cxnSp>
        <p:nvCxnSpPr>
          <p:cNvPr id="207" name="Google Shape;207;p11"/>
          <p:cNvCxnSpPr/>
          <p:nvPr/>
        </p:nvCxnSpPr>
        <p:spPr>
          <a:xfrm>
            <a:off x="7277100" y="2266950"/>
            <a:ext cx="502800" cy="0"/>
          </a:xfrm>
          <a:prstGeom prst="straightConnector1">
            <a:avLst/>
          </a:prstGeom>
          <a:noFill/>
          <a:ln cap="flat" cmpd="sng" w="19050">
            <a:solidFill>
              <a:srgbClr val="434343"/>
            </a:solidFill>
            <a:prstDash val="solid"/>
            <a:round/>
            <a:headEnd len="med" w="med" type="none"/>
            <a:tailEnd len="med" w="med" type="triangle"/>
          </a:ln>
        </p:spPr>
      </p:cxnSp>
      <p:cxnSp>
        <p:nvCxnSpPr>
          <p:cNvPr id="208" name="Google Shape;208;p11"/>
          <p:cNvCxnSpPr/>
          <p:nvPr/>
        </p:nvCxnSpPr>
        <p:spPr>
          <a:xfrm>
            <a:off x="7277100" y="2495550"/>
            <a:ext cx="502800" cy="0"/>
          </a:xfrm>
          <a:prstGeom prst="straightConnector1">
            <a:avLst/>
          </a:prstGeom>
          <a:noFill/>
          <a:ln cap="flat" cmpd="sng" w="19050">
            <a:solidFill>
              <a:srgbClr val="FF9900"/>
            </a:solidFill>
            <a:prstDash val="solid"/>
            <a:round/>
            <a:headEnd len="med" w="med" type="none"/>
            <a:tailEnd len="med" w="med" type="triangle"/>
          </a:ln>
        </p:spPr>
      </p:cxnSp>
      <p:cxnSp>
        <p:nvCxnSpPr>
          <p:cNvPr id="209" name="Google Shape;209;p11"/>
          <p:cNvCxnSpPr/>
          <p:nvPr/>
        </p:nvCxnSpPr>
        <p:spPr>
          <a:xfrm>
            <a:off x="7277100" y="2724150"/>
            <a:ext cx="502800" cy="0"/>
          </a:xfrm>
          <a:prstGeom prst="straightConnector1">
            <a:avLst/>
          </a:prstGeom>
          <a:noFill/>
          <a:ln cap="flat" cmpd="sng" w="19050">
            <a:solidFill>
              <a:srgbClr val="434343"/>
            </a:solidFill>
            <a:prstDash val="solid"/>
            <a:round/>
            <a:headEnd len="med" w="med" type="none"/>
            <a:tailEnd len="med" w="med" type="triangle"/>
          </a:ln>
        </p:spPr>
      </p:cxnSp>
      <p:cxnSp>
        <p:nvCxnSpPr>
          <p:cNvPr id="210" name="Google Shape;210;p11"/>
          <p:cNvCxnSpPr/>
          <p:nvPr/>
        </p:nvCxnSpPr>
        <p:spPr>
          <a:xfrm rot="10800000">
            <a:off x="4867275" y="2941225"/>
            <a:ext cx="0" cy="264900"/>
          </a:xfrm>
          <a:prstGeom prst="straightConnector1">
            <a:avLst/>
          </a:prstGeom>
          <a:noFill/>
          <a:ln cap="flat" cmpd="sng" w="19050">
            <a:solidFill>
              <a:srgbClr val="FF9900"/>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dc387f01bc_1_10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NLP examples overview</a:t>
            </a:r>
            <a:endParaRPr/>
          </a:p>
        </p:txBody>
      </p:sp>
      <p:sp>
        <p:nvSpPr>
          <p:cNvPr id="216" name="Google Shape;216;gdc387f01bc_1_100"/>
          <p:cNvSpPr txBox="1"/>
          <p:nvPr>
            <p:ph idx="1" type="body"/>
          </p:nvPr>
        </p:nvSpPr>
        <p:spPr>
          <a:xfrm>
            <a:off x="311700" y="1225225"/>
            <a:ext cx="8520600" cy="2114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B45F06"/>
              </a:buClr>
              <a:buSzPts val="1800"/>
              <a:buChar char="●"/>
            </a:pPr>
            <a:r>
              <a:rPr lang="es">
                <a:solidFill>
                  <a:srgbClr val="B45F06"/>
                </a:solidFill>
              </a:rPr>
              <a:t>Text summarization (extractive, abstractive)</a:t>
            </a:r>
            <a:endParaRPr>
              <a:solidFill>
                <a:srgbClr val="B45F06"/>
              </a:solidFill>
            </a:endParaRPr>
          </a:p>
          <a:p>
            <a:pPr indent="-342900" lvl="0" marL="457200" rtl="0" algn="l">
              <a:spcBef>
                <a:spcPts val="0"/>
              </a:spcBef>
              <a:spcAft>
                <a:spcPts val="0"/>
              </a:spcAft>
              <a:buClr>
                <a:srgbClr val="B45F06"/>
              </a:buClr>
              <a:buSzPts val="1800"/>
              <a:buChar char="●"/>
            </a:pPr>
            <a:r>
              <a:rPr lang="es">
                <a:solidFill>
                  <a:srgbClr val="B45F06"/>
                </a:solidFill>
              </a:rPr>
              <a:t>Intent-slot detection </a:t>
            </a:r>
            <a:endParaRPr>
              <a:solidFill>
                <a:srgbClr val="B45F06"/>
              </a:solidFill>
            </a:endParaRPr>
          </a:p>
          <a:p>
            <a:pPr indent="-342900" lvl="0" marL="457200" rtl="0" algn="l">
              <a:spcBef>
                <a:spcPts val="0"/>
              </a:spcBef>
              <a:spcAft>
                <a:spcPts val="0"/>
              </a:spcAft>
              <a:buClr>
                <a:srgbClr val="B45F06"/>
              </a:buClr>
              <a:buSzPts val="1800"/>
              <a:buChar char="●"/>
            </a:pPr>
            <a:r>
              <a:rPr lang="es">
                <a:solidFill>
                  <a:srgbClr val="B45F06"/>
                </a:solidFill>
              </a:rPr>
              <a:t>Sentiment analysis </a:t>
            </a:r>
            <a:endParaRPr>
              <a:solidFill>
                <a:srgbClr val="B45F06"/>
              </a:solidFill>
            </a:endParaRPr>
          </a:p>
          <a:p>
            <a:pPr indent="-342900" lvl="0" marL="457200" rtl="0" algn="l">
              <a:spcBef>
                <a:spcPts val="0"/>
              </a:spcBef>
              <a:spcAft>
                <a:spcPts val="0"/>
              </a:spcAft>
              <a:buClr>
                <a:srgbClr val="B45F06"/>
              </a:buClr>
              <a:buSzPts val="1800"/>
              <a:buChar char="●"/>
            </a:pPr>
            <a:r>
              <a:rPr lang="es">
                <a:solidFill>
                  <a:srgbClr val="B45F06"/>
                </a:solidFill>
              </a:rPr>
              <a:t>Data-to-text generation</a:t>
            </a:r>
            <a:endParaRPr/>
          </a:p>
          <a:p>
            <a:pPr indent="-342900" lvl="0" marL="457200" rtl="0" algn="l">
              <a:spcBef>
                <a:spcPts val="0"/>
              </a:spcBef>
              <a:spcAft>
                <a:spcPts val="0"/>
              </a:spcAft>
              <a:buSzPts val="1800"/>
              <a:buChar char="●"/>
            </a:pPr>
            <a:r>
              <a:rPr lang="es"/>
              <a:t>Logic inference: learn a model to perform mathematical operations</a:t>
            </a:r>
            <a:endParaRPr/>
          </a:p>
          <a:p>
            <a:pPr indent="-342900" lvl="0" marL="457200" rtl="0" algn="l">
              <a:spcBef>
                <a:spcPts val="0"/>
              </a:spcBef>
              <a:spcAft>
                <a:spcPts val="0"/>
              </a:spcAft>
              <a:buSzPts val="1800"/>
              <a:buChar char="●"/>
            </a:pPr>
            <a:r>
              <a:rPr lang="es"/>
              <a:t>Named-entity recognition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dc387f01bc_1_10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s"/>
              <a:t>Difficulty of NLP</a:t>
            </a:r>
            <a:endParaRPr/>
          </a:p>
        </p:txBody>
      </p:sp>
      <p:sp>
        <p:nvSpPr>
          <p:cNvPr id="222" name="Google Shape;222;gdc387f01bc_1_105"/>
          <p:cNvSpPr txBox="1"/>
          <p:nvPr>
            <p:ph idx="1" type="body"/>
          </p:nvPr>
        </p:nvSpPr>
        <p:spPr>
          <a:xfrm>
            <a:off x="311700" y="1225225"/>
            <a:ext cx="7079700" cy="16191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s"/>
              <a:t>NLP is a difficult task because human language is complex</a:t>
            </a:r>
            <a:endParaRPr/>
          </a:p>
          <a:p>
            <a:pPr indent="-295036" lvl="0" marL="457200" rtl="0" algn="l">
              <a:spcBef>
                <a:spcPts val="0"/>
              </a:spcBef>
              <a:spcAft>
                <a:spcPts val="0"/>
              </a:spcAft>
              <a:buClr>
                <a:srgbClr val="2B3E51"/>
              </a:buClr>
              <a:buSzPct val="75000"/>
              <a:buChar char="●"/>
            </a:pPr>
            <a:r>
              <a:rPr lang="es"/>
              <a:t>language variety </a:t>
            </a:r>
            <a:endParaRPr/>
          </a:p>
          <a:p>
            <a:pPr indent="-295036" lvl="0" marL="457200" rtl="0" algn="l">
              <a:spcBef>
                <a:spcPts val="0"/>
              </a:spcBef>
              <a:spcAft>
                <a:spcPts val="0"/>
              </a:spcAft>
              <a:buClr>
                <a:srgbClr val="2B3E51"/>
              </a:buClr>
              <a:buSzPct val="75000"/>
              <a:buChar char="●"/>
            </a:pPr>
            <a:r>
              <a:rPr lang="es"/>
              <a:t>word ambiguities </a:t>
            </a:r>
            <a:endParaRPr/>
          </a:p>
          <a:p>
            <a:pPr indent="-295036" lvl="0" marL="457200" rtl="0" algn="l">
              <a:spcBef>
                <a:spcPts val="0"/>
              </a:spcBef>
              <a:spcAft>
                <a:spcPts val="0"/>
              </a:spcAft>
              <a:buClr>
                <a:srgbClr val="2B3E51"/>
              </a:buClr>
              <a:buSzPct val="75000"/>
              <a:buChar char="●"/>
            </a:pPr>
            <a:r>
              <a:rPr lang="es"/>
              <a:t>complex concepts </a:t>
            </a:r>
            <a:endParaRPr/>
          </a:p>
          <a:p>
            <a:pPr indent="-295036" lvl="0" marL="457200" rtl="0" algn="l">
              <a:spcBef>
                <a:spcPts val="0"/>
              </a:spcBef>
              <a:spcAft>
                <a:spcPts val="0"/>
              </a:spcAft>
              <a:buClr>
                <a:srgbClr val="2B3E51"/>
              </a:buClr>
              <a:buSzPct val="75000"/>
              <a:buChar char="●"/>
            </a:pPr>
            <a:r>
              <a:rPr lang="es"/>
              <a:t>multiple domains with different terminology (scientific, politics, economics, etc)</a:t>
            </a:r>
            <a:endParaRPr/>
          </a:p>
          <a:p>
            <a:pPr indent="-295036" lvl="0" marL="457200" rtl="0" algn="l">
              <a:spcBef>
                <a:spcPts val="0"/>
              </a:spcBef>
              <a:spcAft>
                <a:spcPts val="0"/>
              </a:spcAft>
              <a:buClr>
                <a:srgbClr val="2B3E51"/>
              </a:buClr>
              <a:buSzPct val="100000"/>
              <a:buChar char="●"/>
            </a:pPr>
            <a:r>
              <a:rPr lang="es"/>
              <a:t>culture, background etc. aspects (sarcasm, humor, slang etc.)</a:t>
            </a:r>
            <a:endParaRPr sz="1350">
              <a:solidFill>
                <a:srgbClr val="2B3E5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3"/>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s"/>
              <a:t>Clients</a:t>
            </a:r>
            <a:endParaRPr/>
          </a:p>
        </p:txBody>
      </p:sp>
      <p:sp>
        <p:nvSpPr>
          <p:cNvPr id="228" name="Google Shape;228;p13"/>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s"/>
              <a:t>automatic voice assistants: chatbox, voice systems e.g. alexa, call centers</a:t>
            </a:r>
            <a:endParaRPr/>
          </a:p>
          <a:p>
            <a:pPr indent="-342900" lvl="0" marL="457200" rtl="0" algn="l">
              <a:lnSpc>
                <a:spcPct val="115000"/>
              </a:lnSpc>
              <a:spcBef>
                <a:spcPts val="0"/>
              </a:spcBef>
              <a:spcAft>
                <a:spcPts val="0"/>
              </a:spcAft>
              <a:buSzPts val="1800"/>
              <a:buChar char="●"/>
            </a:pPr>
            <a:r>
              <a:rPr lang="es"/>
              <a:t>reviews from internet (movies, restaurants, political aspects, and more!)</a:t>
            </a:r>
            <a:endParaRPr/>
          </a:p>
          <a:p>
            <a:pPr indent="-342900" lvl="0" marL="457200" rtl="0" algn="l">
              <a:lnSpc>
                <a:spcPct val="115000"/>
              </a:lnSpc>
              <a:spcBef>
                <a:spcPts val="0"/>
              </a:spcBef>
              <a:spcAft>
                <a:spcPts val="0"/>
              </a:spcAft>
              <a:buSzPts val="1800"/>
              <a:buChar char="●"/>
            </a:pPr>
            <a:r>
              <a:rPr lang="es"/>
              <a:t>recommendations (behavioral analysis from social media)</a:t>
            </a:r>
            <a:endParaRPr/>
          </a:p>
          <a:p>
            <a:pPr indent="-342900" lvl="0" marL="457200" rtl="0" algn="l">
              <a:lnSpc>
                <a:spcPct val="115000"/>
              </a:lnSpc>
              <a:spcBef>
                <a:spcPts val="0"/>
              </a:spcBef>
              <a:spcAft>
                <a:spcPts val="0"/>
              </a:spcAft>
              <a:buSzPts val="1800"/>
              <a:buChar char="●"/>
            </a:pPr>
            <a:r>
              <a:rPr lang="es"/>
              <a:t>translation systems</a:t>
            </a:r>
            <a:endParaRPr/>
          </a:p>
          <a:p>
            <a:pPr indent="0" lvl="0" marL="457200" rtl="0" algn="l">
              <a:lnSpc>
                <a:spcPct val="115000"/>
              </a:lnSpc>
              <a:spcBef>
                <a:spcPts val="1200"/>
              </a:spcBef>
              <a:spcAft>
                <a:spcPts val="0"/>
              </a:spcAft>
              <a:buSzPts val="1800"/>
              <a:buNone/>
            </a:pPr>
            <a:r>
              <a:t/>
            </a:r>
            <a:endParaRPr/>
          </a:p>
          <a:p>
            <a:pPr indent="0" lvl="0" marL="457200" rtl="0" algn="l">
              <a:lnSpc>
                <a:spcPct val="115000"/>
              </a:lnSpc>
              <a:spcBef>
                <a:spcPts val="1200"/>
              </a:spcBef>
              <a:spcAft>
                <a:spcPts val="1200"/>
              </a:spcAft>
              <a:buSzPts val="1800"/>
              <a:buNone/>
            </a:pPr>
            <a:r>
              <a:rPr lang="es"/>
              <a:t>All that has to do with human language understanding!!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4"/>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s"/>
              <a:t>How did we do it?</a:t>
            </a:r>
            <a:endParaRPr/>
          </a:p>
        </p:txBody>
      </p:sp>
      <p:sp>
        <p:nvSpPr>
          <p:cNvPr id="234" name="Google Shape;234;p14"/>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Clr>
                <a:schemeClr val="dk1"/>
              </a:buClr>
              <a:buSzPts val="1100"/>
              <a:buFont typeface="Arial"/>
              <a:buNone/>
            </a:pPr>
            <a:r>
              <a:t/>
            </a:r>
            <a:endParaRPr sz="1200">
              <a:solidFill>
                <a:srgbClr val="202124"/>
              </a:solidFill>
              <a:highlight>
                <a:srgbClr val="FFFFFF"/>
              </a:highlight>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202124"/>
              </a:solidFill>
              <a:highlight>
                <a:srgbClr val="FFFFFF"/>
              </a:highlight>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202124"/>
              </a:solidFill>
              <a:highlight>
                <a:srgbClr val="FFFFFF"/>
              </a:highlight>
              <a:latin typeface="Arial"/>
              <a:ea typeface="Arial"/>
              <a:cs typeface="Arial"/>
              <a:sym typeface="Arial"/>
            </a:endParaRPr>
          </a:p>
          <a:p>
            <a:pPr indent="0" lvl="0" marL="0" rtl="0" algn="l">
              <a:lnSpc>
                <a:spcPct val="115000"/>
              </a:lnSpc>
              <a:spcBef>
                <a:spcPts val="900"/>
              </a:spcBef>
              <a:spcAft>
                <a:spcPts val="0"/>
              </a:spcAft>
              <a:buClr>
                <a:schemeClr val="dk1"/>
              </a:buClr>
              <a:buSzPts val="1100"/>
              <a:buFont typeface="Arial"/>
              <a:buNone/>
            </a:pPr>
            <a:r>
              <a:t/>
            </a:r>
            <a:endParaRPr sz="1200">
              <a:solidFill>
                <a:srgbClr val="202124"/>
              </a:solidFill>
              <a:highlight>
                <a:srgbClr val="FFFFFF"/>
              </a:highlight>
              <a:latin typeface="Arial"/>
              <a:ea typeface="Arial"/>
              <a:cs typeface="Arial"/>
              <a:sym typeface="Arial"/>
            </a:endParaRPr>
          </a:p>
          <a:p>
            <a:pPr indent="0" lvl="0" marL="0" rtl="0" algn="l">
              <a:lnSpc>
                <a:spcPct val="115000"/>
              </a:lnSpc>
              <a:spcBef>
                <a:spcPts val="900"/>
              </a:spcBef>
              <a:spcAft>
                <a:spcPts val="0"/>
              </a:spcAft>
              <a:buClr>
                <a:schemeClr val="dk1"/>
              </a:buClr>
              <a:buSzPts val="1100"/>
              <a:buFont typeface="Arial"/>
              <a:buNone/>
            </a:pPr>
            <a:r>
              <a:t/>
            </a:r>
            <a:endParaRPr sz="1200">
              <a:solidFill>
                <a:srgbClr val="202124"/>
              </a:solidFill>
              <a:highlight>
                <a:srgbClr val="FFFFFF"/>
              </a:highlight>
              <a:latin typeface="Arial"/>
              <a:ea typeface="Arial"/>
              <a:cs typeface="Arial"/>
              <a:sym typeface="Arial"/>
            </a:endParaRPr>
          </a:p>
          <a:p>
            <a:pPr indent="0" lvl="0" marL="0" rtl="0" algn="l">
              <a:lnSpc>
                <a:spcPct val="115000"/>
              </a:lnSpc>
              <a:spcBef>
                <a:spcPts val="900"/>
              </a:spcBef>
              <a:spcAft>
                <a:spcPts val="0"/>
              </a:spcAft>
              <a:buClr>
                <a:schemeClr val="dk1"/>
              </a:buClr>
              <a:buSzPts val="1100"/>
              <a:buFont typeface="Arial"/>
              <a:buNone/>
            </a:pPr>
            <a:r>
              <a:t/>
            </a:r>
            <a:endParaRPr sz="1200">
              <a:solidFill>
                <a:srgbClr val="202124"/>
              </a:solidFill>
              <a:highlight>
                <a:srgbClr val="FFFFFF"/>
              </a:highlight>
              <a:latin typeface="Arial"/>
              <a:ea typeface="Arial"/>
              <a:cs typeface="Arial"/>
              <a:sym typeface="Arial"/>
            </a:endParaRPr>
          </a:p>
          <a:p>
            <a:pPr indent="0" lvl="0" marL="0" rtl="0" algn="l">
              <a:lnSpc>
                <a:spcPct val="115000"/>
              </a:lnSpc>
              <a:spcBef>
                <a:spcPts val="900"/>
              </a:spcBef>
              <a:spcAft>
                <a:spcPts val="0"/>
              </a:spcAft>
              <a:buClr>
                <a:schemeClr val="dk1"/>
              </a:buClr>
              <a:buSzPts val="1100"/>
              <a:buFont typeface="Arial"/>
              <a:buNone/>
            </a:pPr>
            <a:r>
              <a:rPr lang="es" sz="1200">
                <a:solidFill>
                  <a:srgbClr val="111111"/>
                </a:solidFill>
                <a:highlight>
                  <a:srgbClr val="FFFFFF"/>
                </a:highlight>
              </a:rPr>
              <a:t>Rule-based approaches </a:t>
            </a:r>
            <a:endParaRPr sz="1200">
              <a:solidFill>
                <a:srgbClr val="111111"/>
              </a:solidFill>
              <a:highlight>
                <a:srgbClr val="FFFFFF"/>
              </a:highlight>
            </a:endParaRPr>
          </a:p>
          <a:p>
            <a:pPr indent="-304800" lvl="0" marL="457200" rtl="0" algn="l">
              <a:lnSpc>
                <a:spcPct val="115000"/>
              </a:lnSpc>
              <a:spcBef>
                <a:spcPts val="900"/>
              </a:spcBef>
              <a:spcAft>
                <a:spcPts val="0"/>
              </a:spcAft>
              <a:buSzPts val="1200"/>
              <a:buChar char="●"/>
            </a:pPr>
            <a:r>
              <a:rPr lang="es" sz="1200">
                <a:solidFill>
                  <a:srgbClr val="111111"/>
                </a:solidFill>
                <a:highlight>
                  <a:srgbClr val="FFFFFF"/>
                </a:highlight>
              </a:rPr>
              <a:t>old method </a:t>
            </a:r>
            <a:endParaRPr sz="1200">
              <a:solidFill>
                <a:srgbClr val="111111"/>
              </a:solidFill>
              <a:highlight>
                <a:srgbClr val="FFFFFF"/>
              </a:highlight>
            </a:endParaRPr>
          </a:p>
          <a:p>
            <a:pPr indent="-304800" lvl="0" marL="457200" marR="50800" rtl="0" algn="l">
              <a:lnSpc>
                <a:spcPct val="115000"/>
              </a:lnSpc>
              <a:spcBef>
                <a:spcPts val="0"/>
              </a:spcBef>
              <a:spcAft>
                <a:spcPts val="0"/>
              </a:spcAft>
              <a:buClr>
                <a:srgbClr val="111111"/>
              </a:buClr>
              <a:buSzPts val="1200"/>
              <a:buChar char="●"/>
            </a:pPr>
            <a:r>
              <a:rPr lang="es" sz="1200">
                <a:solidFill>
                  <a:srgbClr val="111111"/>
                </a:solidFill>
                <a:highlight>
                  <a:srgbClr val="FFFFFF"/>
                </a:highlight>
              </a:rPr>
              <a:t>focus on pattern-matching or parsing</a:t>
            </a:r>
            <a:endParaRPr sz="1200">
              <a:solidFill>
                <a:srgbClr val="111111"/>
              </a:solidFill>
              <a:highlight>
                <a:srgbClr val="FFFFFF"/>
              </a:highlight>
            </a:endParaRPr>
          </a:p>
          <a:p>
            <a:pPr indent="-304800" lvl="0" marL="457200" marR="50800" rtl="0" algn="l">
              <a:lnSpc>
                <a:spcPct val="115000"/>
              </a:lnSpc>
              <a:spcBef>
                <a:spcPts val="0"/>
              </a:spcBef>
              <a:spcAft>
                <a:spcPts val="0"/>
              </a:spcAft>
              <a:buClr>
                <a:srgbClr val="111111"/>
              </a:buClr>
              <a:buSzPts val="1200"/>
              <a:buChar char="●"/>
            </a:pPr>
            <a:r>
              <a:rPr lang="es" sz="1200">
                <a:solidFill>
                  <a:srgbClr val="111111"/>
                </a:solidFill>
                <a:highlight>
                  <a:srgbClr val="FFFFFF"/>
                </a:highlight>
              </a:rPr>
              <a:t>can often be thought of as "fill in the blanks" method</a:t>
            </a:r>
            <a:endParaRPr sz="1200">
              <a:solidFill>
                <a:srgbClr val="111111"/>
              </a:solidFill>
              <a:highlight>
                <a:srgbClr val="FFFFFF"/>
              </a:highlight>
            </a:endParaRPr>
          </a:p>
          <a:p>
            <a:pPr indent="-304800" lvl="0" marL="457200" marR="50800" rtl="0" algn="l">
              <a:lnSpc>
                <a:spcPct val="115000"/>
              </a:lnSpc>
              <a:spcBef>
                <a:spcPts val="0"/>
              </a:spcBef>
              <a:spcAft>
                <a:spcPts val="0"/>
              </a:spcAft>
              <a:buClr>
                <a:srgbClr val="111111"/>
              </a:buClr>
              <a:buSzPts val="1200"/>
              <a:buChar char="●"/>
            </a:pPr>
            <a:r>
              <a:rPr lang="es" sz="1200">
                <a:solidFill>
                  <a:srgbClr val="111111"/>
                </a:solidFill>
                <a:highlight>
                  <a:srgbClr val="FFFFFF"/>
                </a:highlight>
              </a:rPr>
              <a:t>high performance in specific use cases</a:t>
            </a:r>
            <a:endParaRPr sz="1200">
              <a:solidFill>
                <a:srgbClr val="111111"/>
              </a:solidFill>
              <a:highlight>
                <a:srgbClr val="FFFFFF"/>
              </a:highlight>
            </a:endParaRPr>
          </a:p>
          <a:p>
            <a:pPr indent="-304800" lvl="0" marL="457200" marR="50800" rtl="0" algn="l">
              <a:lnSpc>
                <a:spcPct val="115000"/>
              </a:lnSpc>
              <a:spcBef>
                <a:spcPts val="0"/>
              </a:spcBef>
              <a:spcAft>
                <a:spcPts val="0"/>
              </a:spcAft>
              <a:buClr>
                <a:srgbClr val="111111"/>
              </a:buClr>
              <a:buSzPts val="1200"/>
              <a:buChar char="●"/>
            </a:pPr>
            <a:r>
              <a:rPr lang="es" sz="1200">
                <a:solidFill>
                  <a:srgbClr val="111111"/>
                </a:solidFill>
                <a:highlight>
                  <a:srgbClr val="FFFFFF"/>
                </a:highlight>
              </a:rPr>
              <a:t>suffer performance degradation when generalized</a:t>
            </a:r>
            <a:endParaRPr/>
          </a:p>
        </p:txBody>
      </p:sp>
      <p:pic>
        <p:nvPicPr>
          <p:cNvPr id="235" name="Google Shape;235;p14"/>
          <p:cNvPicPr preferRelativeResize="0"/>
          <p:nvPr/>
        </p:nvPicPr>
        <p:blipFill rotWithShape="1">
          <a:blip r:embed="rId3">
            <a:alphaModFix/>
          </a:blip>
          <a:srcRect b="0" l="0" r="0" t="0"/>
          <a:stretch/>
        </p:blipFill>
        <p:spPr>
          <a:xfrm>
            <a:off x="523672" y="1179925"/>
            <a:ext cx="5442768" cy="1391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s"/>
              <a:t>How do we do it?</a:t>
            </a:r>
            <a:endParaRPr/>
          </a:p>
        </p:txBody>
      </p:sp>
      <p:sp>
        <p:nvSpPr>
          <p:cNvPr id="241" name="Google Shape;241;p15"/>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s"/>
              <a:t>Deep neural models for language understanding</a:t>
            </a:r>
            <a:endParaRPr/>
          </a:p>
          <a:p>
            <a:pPr indent="0" lvl="0" marL="45720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rPr lang="es" sz="2700"/>
              <a:t>         </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t/>
            </a:r>
            <a:endParaRPr/>
          </a:p>
        </p:txBody>
      </p:sp>
      <p:pic>
        <p:nvPicPr>
          <p:cNvPr id="242" name="Google Shape;242;p15"/>
          <p:cNvPicPr preferRelativeResize="0"/>
          <p:nvPr/>
        </p:nvPicPr>
        <p:blipFill rotWithShape="1">
          <a:blip r:embed="rId3">
            <a:alphaModFix/>
          </a:blip>
          <a:srcRect b="0" l="0" r="0" t="0"/>
          <a:stretch/>
        </p:blipFill>
        <p:spPr>
          <a:xfrm>
            <a:off x="1608175" y="1879248"/>
            <a:ext cx="4483299" cy="26883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1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s"/>
              <a:t>Sentiment analysis task - hands on!</a:t>
            </a:r>
            <a:endParaRPr/>
          </a:p>
        </p:txBody>
      </p:sp>
      <p:sp>
        <p:nvSpPr>
          <p:cNvPr id="248" name="Google Shape;248;p16"/>
          <p:cNvSpPr txBox="1"/>
          <p:nvPr/>
        </p:nvSpPr>
        <p:spPr>
          <a:xfrm>
            <a:off x="443175" y="1833125"/>
            <a:ext cx="819300" cy="664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49" name="Google Shape;249;p16"/>
          <p:cNvSpPr txBox="1"/>
          <p:nvPr/>
        </p:nvSpPr>
        <p:spPr>
          <a:xfrm>
            <a:off x="581025" y="1263025"/>
            <a:ext cx="5090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Perform sentiment analysis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s">
                <a:latin typeface="Open Sans"/>
                <a:ea typeface="Open Sans"/>
                <a:cs typeface="Open Sans"/>
                <a:sym typeface="Open Sans"/>
              </a:rPr>
              <a:t>Select a dataset</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s">
                <a:latin typeface="Open Sans"/>
                <a:ea typeface="Open Sans"/>
                <a:cs typeface="Open Sans"/>
                <a:sym typeface="Open Sans"/>
              </a:rPr>
              <a:t>Create a model</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s">
                <a:latin typeface="Open Sans"/>
                <a:ea typeface="Open Sans"/>
                <a:cs typeface="Open Sans"/>
                <a:sym typeface="Open Sans"/>
              </a:rPr>
              <a:t>Train the model</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s">
                <a:latin typeface="Open Sans"/>
                <a:ea typeface="Open Sans"/>
                <a:cs typeface="Open Sans"/>
                <a:sym typeface="Open Sans"/>
              </a:rPr>
              <a:t>Evaluate the model</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s">
                <a:latin typeface="Open Sans"/>
                <a:ea typeface="Open Sans"/>
                <a:cs typeface="Open Sans"/>
                <a:sym typeface="Open Sans"/>
              </a:rPr>
              <a:t>Perform prediction: for an input text decide if positive or negative</a:t>
            </a:r>
            <a:endParaRPr>
              <a:latin typeface="Open Sans"/>
              <a:ea typeface="Open Sans"/>
              <a:cs typeface="Open Sans"/>
              <a:sym typeface="Open Sans"/>
            </a:endParaRPr>
          </a:p>
        </p:txBody>
      </p:sp>
      <p:graphicFrame>
        <p:nvGraphicFramePr>
          <p:cNvPr id="250" name="Google Shape;250;p16"/>
          <p:cNvGraphicFramePr/>
          <p:nvPr/>
        </p:nvGraphicFramePr>
        <p:xfrm>
          <a:off x="645775" y="3289575"/>
          <a:ext cx="3000000" cy="3000000"/>
        </p:xfrm>
        <a:graphic>
          <a:graphicData uri="http://schemas.openxmlformats.org/drawingml/2006/table">
            <a:tbl>
              <a:tblPr>
                <a:noFill/>
                <a:tableStyleId>{7691AEDB-276E-4AF7-84FD-5F8C25EE10C1}</a:tableStyleId>
              </a:tblPr>
              <a:tblGrid>
                <a:gridCol w="3636875"/>
                <a:gridCol w="3981875"/>
              </a:tblGrid>
              <a:tr h="336325">
                <a:tc>
                  <a:txBody>
                    <a:bodyPr/>
                    <a:lstStyle/>
                    <a:p>
                      <a:pPr indent="0" lvl="0" marL="0" marR="0" rtl="0" algn="ctr">
                        <a:lnSpc>
                          <a:spcPct val="100000"/>
                        </a:lnSpc>
                        <a:spcBef>
                          <a:spcPts val="0"/>
                        </a:spcBef>
                        <a:spcAft>
                          <a:spcPts val="0"/>
                        </a:spcAft>
                        <a:buClr>
                          <a:srgbClr val="000000"/>
                        </a:buClr>
                        <a:buSzPts val="1100"/>
                        <a:buFont typeface="Arial"/>
                        <a:buNone/>
                      </a:pPr>
                      <a:r>
                        <a:rPr lang="es" sz="1000" u="none" cap="none" strike="noStrike"/>
                        <a:t>Text review from Tripadvisor</a:t>
                      </a:r>
                      <a:endParaRPr sz="1000" u="none" cap="none" strike="noStrike"/>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s" sz="1000" u="none" cap="none" strike="noStrike"/>
                        <a:t>NLP system - </a:t>
                      </a:r>
                      <a:r>
                        <a:rPr b="1" lang="es" sz="1100" u="none" cap="none" strike="noStrike">
                          <a:solidFill>
                            <a:srgbClr val="B45F06"/>
                          </a:solidFill>
                        </a:rPr>
                        <a:t>Classification</a:t>
                      </a:r>
                      <a:r>
                        <a:rPr lang="es" sz="1000" u="none" cap="none" strike="noStrike"/>
                        <a:t> (</a:t>
                      </a:r>
                      <a:r>
                        <a:rPr lang="es" sz="1000" u="none" cap="none" strike="noStrike">
                          <a:solidFill>
                            <a:schemeClr val="dk1"/>
                          </a:solidFill>
                        </a:rPr>
                        <a:t>Aspect based sentiment analysis)</a:t>
                      </a:r>
                      <a:endParaRPr sz="1000" u="none" cap="none" strike="noStrike"/>
                    </a:p>
                  </a:txBody>
                  <a:tcPr marT="91425" marB="91425" marR="91425" marL="91425">
                    <a:solidFill>
                      <a:srgbClr val="CFE2F3"/>
                    </a:solidFill>
                  </a:tcPr>
                </a:tc>
              </a:tr>
              <a:tr h="1309500">
                <a:tc>
                  <a:txBody>
                    <a:bodyPr/>
                    <a:lstStyle/>
                    <a:p>
                      <a:pPr indent="0" lvl="0" marL="0" marR="0" rtl="0" algn="ctr">
                        <a:lnSpc>
                          <a:spcPct val="100000"/>
                        </a:lnSpc>
                        <a:spcBef>
                          <a:spcPts val="0"/>
                        </a:spcBef>
                        <a:spcAft>
                          <a:spcPts val="0"/>
                        </a:spcAft>
                        <a:buClr>
                          <a:srgbClr val="000000"/>
                        </a:buClr>
                        <a:buSzPts val="1050"/>
                        <a:buFont typeface="Arial"/>
                        <a:buNone/>
                      </a:pPr>
                      <a:r>
                        <a:rPr lang="es" sz="950" u="none" cap="none" strike="noStrike">
                          <a:solidFill>
                            <a:srgbClr val="474747"/>
                          </a:solidFill>
                          <a:highlight>
                            <a:srgbClr val="FFFFFF"/>
                          </a:highlight>
                        </a:rPr>
                        <a:t>Grecocina is a great choice for informal dinners or lunch. The interior space is small but very nicely decorated The greek salad is really one of the best greek salads I’ve had. The vegetarian Mousaka is a fantastic Idea that unfortunately lacked in exexution. Some dishes were a bit too experimental for our party such as the cinnamon cream desert. But, overall everyone was Happy with their plates and I would be Happy to revisit.</a:t>
                      </a:r>
                      <a:endParaRPr sz="1300" u="none" cap="none" strike="noStrike"/>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b="1" lang="es" sz="1000" u="sng">
                          <a:solidFill>
                            <a:srgbClr val="111111"/>
                          </a:solidFill>
                        </a:rPr>
                        <a:t>Class (aspect) - value(polarity)</a:t>
                      </a:r>
                      <a:endParaRPr b="1" sz="1000" u="sng">
                        <a:solidFill>
                          <a:srgbClr val="111111"/>
                        </a:solidFill>
                      </a:endParaRPr>
                    </a:p>
                    <a:p>
                      <a:pPr indent="0" lvl="0" marL="0" marR="0" rtl="0" algn="ctr">
                        <a:lnSpc>
                          <a:spcPct val="100000"/>
                        </a:lnSpc>
                        <a:spcBef>
                          <a:spcPts val="0"/>
                        </a:spcBef>
                        <a:spcAft>
                          <a:spcPts val="0"/>
                        </a:spcAft>
                        <a:buClr>
                          <a:schemeClr val="dk1"/>
                        </a:buClr>
                        <a:buSzPts val="1100"/>
                        <a:buFont typeface="Arial"/>
                        <a:buNone/>
                      </a:pPr>
                      <a:r>
                        <a:rPr lang="es" sz="1000" u="none" cap="none" strike="noStrike">
                          <a:solidFill>
                            <a:schemeClr val="dk1"/>
                          </a:solidFill>
                        </a:rPr>
                        <a:t>Food - positive</a:t>
                      </a:r>
                      <a:endParaRPr sz="1000" u="none" cap="none" strike="noStrike">
                        <a:solidFill>
                          <a:schemeClr val="dk1"/>
                        </a:solidFill>
                      </a:endParaRPr>
                    </a:p>
                    <a:p>
                      <a:pPr indent="0" lvl="0" marL="0" marR="0" rtl="0" algn="ctr">
                        <a:lnSpc>
                          <a:spcPct val="100000"/>
                        </a:lnSpc>
                        <a:spcBef>
                          <a:spcPts val="0"/>
                        </a:spcBef>
                        <a:spcAft>
                          <a:spcPts val="0"/>
                        </a:spcAft>
                        <a:buClr>
                          <a:schemeClr val="dk1"/>
                        </a:buClr>
                        <a:buSzPts val="1100"/>
                        <a:buFont typeface="Arial"/>
                        <a:buNone/>
                      </a:pPr>
                      <a:r>
                        <a:rPr lang="es" sz="1000" u="none" cap="none" strike="noStrike">
                          <a:solidFill>
                            <a:schemeClr val="dk1"/>
                          </a:solidFill>
                        </a:rPr>
                        <a:t>Price - none</a:t>
                      </a:r>
                      <a:endParaRPr sz="1000" u="none" cap="none" strike="noStrike">
                        <a:solidFill>
                          <a:schemeClr val="dk1"/>
                        </a:solidFill>
                      </a:endParaRPr>
                    </a:p>
                    <a:p>
                      <a:pPr indent="0" lvl="0" marL="0" marR="0" rtl="0" algn="ctr">
                        <a:lnSpc>
                          <a:spcPct val="100000"/>
                        </a:lnSpc>
                        <a:spcBef>
                          <a:spcPts val="0"/>
                        </a:spcBef>
                        <a:spcAft>
                          <a:spcPts val="0"/>
                        </a:spcAft>
                        <a:buClr>
                          <a:schemeClr val="dk1"/>
                        </a:buClr>
                        <a:buSzPts val="1100"/>
                        <a:buFont typeface="Arial"/>
                        <a:buNone/>
                      </a:pPr>
                      <a:r>
                        <a:rPr lang="es" sz="1000" u="none" cap="none" strike="noStrike">
                          <a:solidFill>
                            <a:schemeClr val="dk1"/>
                          </a:solidFill>
                        </a:rPr>
                        <a:t>Quality - positive</a:t>
                      </a:r>
                      <a:endParaRPr sz="1000" u="none" cap="none" strike="noStrike">
                        <a:solidFill>
                          <a:schemeClr val="dk1"/>
                        </a:solidFill>
                      </a:endParaRPr>
                    </a:p>
                    <a:p>
                      <a:pPr indent="0" lvl="0" marL="0" marR="0" rtl="0" algn="ctr">
                        <a:lnSpc>
                          <a:spcPct val="100000"/>
                        </a:lnSpc>
                        <a:spcBef>
                          <a:spcPts val="0"/>
                        </a:spcBef>
                        <a:spcAft>
                          <a:spcPts val="0"/>
                        </a:spcAft>
                        <a:buClr>
                          <a:schemeClr val="dk1"/>
                        </a:buClr>
                        <a:buSzPts val="1100"/>
                        <a:buFont typeface="Arial"/>
                        <a:buNone/>
                      </a:pPr>
                      <a:r>
                        <a:rPr lang="es" sz="1000" u="none" cap="none" strike="noStrike">
                          <a:solidFill>
                            <a:schemeClr val="dk1"/>
                          </a:solidFill>
                        </a:rPr>
                        <a:t>Environment - positive</a:t>
                      </a:r>
                      <a:endParaRPr sz="1000" u="none" cap="none" strike="noStrike"/>
                    </a:p>
                  </a:txBody>
                  <a:tcPr marT="91425" marB="91425" marR="91425" marL="91425"/>
                </a:tc>
              </a:tr>
            </a:tbl>
          </a:graphicData>
        </a:graphic>
      </p:graphicFrame>
      <p:sp>
        <p:nvSpPr>
          <p:cNvPr id="251" name="Google Shape;251;p16"/>
          <p:cNvSpPr/>
          <p:nvPr/>
        </p:nvSpPr>
        <p:spPr>
          <a:xfrm>
            <a:off x="7038975" y="4406625"/>
            <a:ext cx="1638300" cy="49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300"/>
              <a:t>positive/negative</a:t>
            </a:r>
            <a:endParaRPr sz="1300"/>
          </a:p>
        </p:txBody>
      </p:sp>
      <p:cxnSp>
        <p:nvCxnSpPr>
          <p:cNvPr id="252" name="Google Shape;252;p16"/>
          <p:cNvCxnSpPr>
            <a:endCxn id="251" idx="1"/>
          </p:cNvCxnSpPr>
          <p:nvPr/>
        </p:nvCxnSpPr>
        <p:spPr>
          <a:xfrm>
            <a:off x="5457675" y="3796575"/>
            <a:ext cx="1581300" cy="857700"/>
          </a:xfrm>
          <a:prstGeom prst="straightConnector1">
            <a:avLst/>
          </a:prstGeom>
          <a:noFill/>
          <a:ln cap="flat" cmpd="sng" w="38100">
            <a:solidFill>
              <a:srgbClr val="FF0000"/>
            </a:solidFill>
            <a:prstDash val="solid"/>
            <a:round/>
            <a:headEnd len="sm" w="sm" type="none"/>
            <a:tailEnd len="sm" w="sm"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dc387f01bc_1_14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s"/>
              <a:t>Sentiment analysis task - hands on!</a:t>
            </a:r>
            <a:endParaRPr/>
          </a:p>
        </p:txBody>
      </p:sp>
      <p:sp>
        <p:nvSpPr>
          <p:cNvPr id="258" name="Google Shape;258;gdc387f01bc_1_145"/>
          <p:cNvSpPr txBox="1"/>
          <p:nvPr/>
        </p:nvSpPr>
        <p:spPr>
          <a:xfrm>
            <a:off x="443175" y="1833125"/>
            <a:ext cx="819300" cy="664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59" name="Google Shape;259;gdc387f01bc_1_145"/>
          <p:cNvSpPr txBox="1"/>
          <p:nvPr/>
        </p:nvSpPr>
        <p:spPr>
          <a:xfrm>
            <a:off x="581025" y="1263025"/>
            <a:ext cx="6324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Perform sentiment analysis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s">
                <a:latin typeface="Open Sans"/>
                <a:ea typeface="Open Sans"/>
                <a:cs typeface="Open Sans"/>
                <a:sym typeface="Open Sans"/>
              </a:rPr>
              <a:t>Select a dataset</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s">
                <a:latin typeface="Open Sans"/>
                <a:ea typeface="Open Sans"/>
                <a:cs typeface="Open Sans"/>
                <a:sym typeface="Open Sans"/>
              </a:rPr>
              <a:t>Create a model</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s">
                <a:latin typeface="Open Sans"/>
                <a:ea typeface="Open Sans"/>
                <a:cs typeface="Open Sans"/>
                <a:sym typeface="Open Sans"/>
              </a:rPr>
              <a:t>Train the model</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b="1" lang="es">
                <a:latin typeface="Open Sans"/>
                <a:ea typeface="Open Sans"/>
                <a:cs typeface="Open Sans"/>
                <a:sym typeface="Open Sans"/>
              </a:rPr>
              <a:t>Evaluate</a:t>
            </a:r>
            <a:r>
              <a:rPr lang="es">
                <a:latin typeface="Open Sans"/>
                <a:ea typeface="Open Sans"/>
                <a:cs typeface="Open Sans"/>
                <a:sym typeface="Open Sans"/>
              </a:rPr>
              <a:t> the model → select a </a:t>
            </a:r>
            <a:r>
              <a:rPr lang="es" u="sng">
                <a:latin typeface="Open Sans"/>
                <a:ea typeface="Open Sans"/>
                <a:cs typeface="Open Sans"/>
                <a:sym typeface="Open Sans"/>
              </a:rPr>
              <a:t>benchmark</a:t>
            </a:r>
            <a:r>
              <a:rPr lang="es">
                <a:latin typeface="Open Sans"/>
                <a:ea typeface="Open Sans"/>
                <a:cs typeface="Open Sans"/>
                <a:sym typeface="Open Sans"/>
              </a:rPr>
              <a:t> dataset</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s">
                <a:latin typeface="Open Sans"/>
                <a:ea typeface="Open Sans"/>
                <a:cs typeface="Open Sans"/>
                <a:sym typeface="Open Sans"/>
              </a:rPr>
              <a:t>Perform prediction: for an input text decide if positive or negative</a:t>
            </a:r>
            <a:endParaRPr>
              <a:latin typeface="Open Sans"/>
              <a:ea typeface="Open Sans"/>
              <a:cs typeface="Open Sans"/>
              <a:sym typeface="Open Sans"/>
            </a:endParaRPr>
          </a:p>
        </p:txBody>
      </p:sp>
      <p:graphicFrame>
        <p:nvGraphicFramePr>
          <p:cNvPr id="260" name="Google Shape;260;gdc387f01bc_1_145"/>
          <p:cNvGraphicFramePr/>
          <p:nvPr/>
        </p:nvGraphicFramePr>
        <p:xfrm>
          <a:off x="645775" y="3289575"/>
          <a:ext cx="3000000" cy="3000000"/>
        </p:xfrm>
        <a:graphic>
          <a:graphicData uri="http://schemas.openxmlformats.org/drawingml/2006/table">
            <a:tbl>
              <a:tblPr>
                <a:noFill/>
                <a:tableStyleId>{7691AEDB-276E-4AF7-84FD-5F8C25EE10C1}</a:tableStyleId>
              </a:tblPr>
              <a:tblGrid>
                <a:gridCol w="3636875"/>
                <a:gridCol w="3981875"/>
              </a:tblGrid>
              <a:tr h="336325">
                <a:tc>
                  <a:txBody>
                    <a:bodyPr/>
                    <a:lstStyle/>
                    <a:p>
                      <a:pPr indent="0" lvl="0" marL="0" marR="0" rtl="0" algn="ctr">
                        <a:lnSpc>
                          <a:spcPct val="100000"/>
                        </a:lnSpc>
                        <a:spcBef>
                          <a:spcPts val="0"/>
                        </a:spcBef>
                        <a:spcAft>
                          <a:spcPts val="0"/>
                        </a:spcAft>
                        <a:buClr>
                          <a:srgbClr val="000000"/>
                        </a:buClr>
                        <a:buSzPts val="1100"/>
                        <a:buFont typeface="Arial"/>
                        <a:buNone/>
                      </a:pPr>
                      <a:r>
                        <a:rPr lang="es" sz="1000" u="none" cap="none" strike="noStrike"/>
                        <a:t>Text review from Tripadvisor</a:t>
                      </a:r>
                      <a:endParaRPr sz="1000" u="none" cap="none" strike="noStrike"/>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s" sz="1000" u="none" cap="none" strike="noStrike"/>
                        <a:t>NLP system - </a:t>
                      </a:r>
                      <a:r>
                        <a:rPr b="1" lang="es" sz="1100" u="none" cap="none" strike="noStrike">
                          <a:solidFill>
                            <a:srgbClr val="B45F06"/>
                          </a:solidFill>
                        </a:rPr>
                        <a:t>Classification</a:t>
                      </a:r>
                      <a:r>
                        <a:rPr lang="es" sz="1000" u="none" cap="none" strike="noStrike"/>
                        <a:t> (</a:t>
                      </a:r>
                      <a:r>
                        <a:rPr lang="es" sz="1000" u="none" cap="none" strike="noStrike">
                          <a:solidFill>
                            <a:schemeClr val="dk1"/>
                          </a:solidFill>
                        </a:rPr>
                        <a:t>Aspect based sentiment analysis)</a:t>
                      </a:r>
                      <a:endParaRPr sz="1000" u="none" cap="none" strike="noStrike"/>
                    </a:p>
                  </a:txBody>
                  <a:tcPr marT="91425" marB="91425" marR="91425" marL="91425">
                    <a:solidFill>
                      <a:srgbClr val="CFE2F3"/>
                    </a:solidFill>
                  </a:tcPr>
                </a:tc>
              </a:tr>
              <a:tr h="1309500">
                <a:tc>
                  <a:txBody>
                    <a:bodyPr/>
                    <a:lstStyle/>
                    <a:p>
                      <a:pPr indent="0" lvl="0" marL="0" marR="0" rtl="0" algn="ctr">
                        <a:lnSpc>
                          <a:spcPct val="100000"/>
                        </a:lnSpc>
                        <a:spcBef>
                          <a:spcPts val="0"/>
                        </a:spcBef>
                        <a:spcAft>
                          <a:spcPts val="0"/>
                        </a:spcAft>
                        <a:buClr>
                          <a:srgbClr val="000000"/>
                        </a:buClr>
                        <a:buSzPts val="1050"/>
                        <a:buFont typeface="Arial"/>
                        <a:buNone/>
                      </a:pPr>
                      <a:r>
                        <a:rPr lang="es" sz="950" u="none" cap="none" strike="noStrike">
                          <a:solidFill>
                            <a:srgbClr val="474747"/>
                          </a:solidFill>
                          <a:highlight>
                            <a:srgbClr val="FFFFFF"/>
                          </a:highlight>
                        </a:rPr>
                        <a:t>Grecocina is a great choice for informal dinners or lunch. The interior space is small but very nicely decorated The greek salad is really one of the best greek salads I’ve had. The vegetarian Mousaka is a fantastic Idea that unfortunately lacked in exexution. Some dishes were a bit too experimental for our party such as the cinnamon cream desert. But, overall everyone was Happy with their plates and I would be Happy to revisit.</a:t>
                      </a:r>
                      <a:endParaRPr sz="1300" u="none" cap="none" strike="noStrike"/>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b="1" lang="es" sz="1000" u="sng">
                          <a:solidFill>
                            <a:srgbClr val="111111"/>
                          </a:solidFill>
                        </a:rPr>
                        <a:t>Class (aspect) - value(polarity)</a:t>
                      </a:r>
                      <a:endParaRPr b="1" sz="1000" u="sng">
                        <a:solidFill>
                          <a:srgbClr val="111111"/>
                        </a:solidFill>
                      </a:endParaRPr>
                    </a:p>
                    <a:p>
                      <a:pPr indent="0" lvl="0" marL="0" marR="0" rtl="0" algn="ctr">
                        <a:lnSpc>
                          <a:spcPct val="100000"/>
                        </a:lnSpc>
                        <a:spcBef>
                          <a:spcPts val="0"/>
                        </a:spcBef>
                        <a:spcAft>
                          <a:spcPts val="0"/>
                        </a:spcAft>
                        <a:buClr>
                          <a:schemeClr val="dk1"/>
                        </a:buClr>
                        <a:buSzPts val="1100"/>
                        <a:buFont typeface="Arial"/>
                        <a:buNone/>
                      </a:pPr>
                      <a:r>
                        <a:rPr lang="es" sz="1000" u="none" cap="none" strike="noStrike">
                          <a:solidFill>
                            <a:schemeClr val="dk1"/>
                          </a:solidFill>
                        </a:rPr>
                        <a:t>Food - positive</a:t>
                      </a:r>
                      <a:endParaRPr sz="1000" u="none" cap="none" strike="noStrike">
                        <a:solidFill>
                          <a:schemeClr val="dk1"/>
                        </a:solidFill>
                      </a:endParaRPr>
                    </a:p>
                    <a:p>
                      <a:pPr indent="0" lvl="0" marL="0" marR="0" rtl="0" algn="ctr">
                        <a:lnSpc>
                          <a:spcPct val="100000"/>
                        </a:lnSpc>
                        <a:spcBef>
                          <a:spcPts val="0"/>
                        </a:spcBef>
                        <a:spcAft>
                          <a:spcPts val="0"/>
                        </a:spcAft>
                        <a:buClr>
                          <a:schemeClr val="dk1"/>
                        </a:buClr>
                        <a:buSzPts val="1100"/>
                        <a:buFont typeface="Arial"/>
                        <a:buNone/>
                      </a:pPr>
                      <a:r>
                        <a:rPr lang="es" sz="1000" u="none" cap="none" strike="noStrike">
                          <a:solidFill>
                            <a:schemeClr val="dk1"/>
                          </a:solidFill>
                        </a:rPr>
                        <a:t>Price - none</a:t>
                      </a:r>
                      <a:endParaRPr sz="1000" u="none" cap="none" strike="noStrike">
                        <a:solidFill>
                          <a:schemeClr val="dk1"/>
                        </a:solidFill>
                      </a:endParaRPr>
                    </a:p>
                    <a:p>
                      <a:pPr indent="0" lvl="0" marL="0" marR="0" rtl="0" algn="ctr">
                        <a:lnSpc>
                          <a:spcPct val="100000"/>
                        </a:lnSpc>
                        <a:spcBef>
                          <a:spcPts val="0"/>
                        </a:spcBef>
                        <a:spcAft>
                          <a:spcPts val="0"/>
                        </a:spcAft>
                        <a:buClr>
                          <a:schemeClr val="dk1"/>
                        </a:buClr>
                        <a:buSzPts val="1100"/>
                        <a:buFont typeface="Arial"/>
                        <a:buNone/>
                      </a:pPr>
                      <a:r>
                        <a:rPr lang="es" sz="1000" u="none" cap="none" strike="noStrike">
                          <a:solidFill>
                            <a:schemeClr val="dk1"/>
                          </a:solidFill>
                        </a:rPr>
                        <a:t>Quality - positive</a:t>
                      </a:r>
                      <a:endParaRPr sz="1000" u="none" cap="none" strike="noStrike">
                        <a:solidFill>
                          <a:schemeClr val="dk1"/>
                        </a:solidFill>
                      </a:endParaRPr>
                    </a:p>
                    <a:p>
                      <a:pPr indent="0" lvl="0" marL="0" marR="0" rtl="0" algn="ctr">
                        <a:lnSpc>
                          <a:spcPct val="100000"/>
                        </a:lnSpc>
                        <a:spcBef>
                          <a:spcPts val="0"/>
                        </a:spcBef>
                        <a:spcAft>
                          <a:spcPts val="0"/>
                        </a:spcAft>
                        <a:buClr>
                          <a:schemeClr val="dk1"/>
                        </a:buClr>
                        <a:buSzPts val="1100"/>
                        <a:buFont typeface="Arial"/>
                        <a:buNone/>
                      </a:pPr>
                      <a:r>
                        <a:rPr lang="es" sz="1000" u="none" cap="none" strike="noStrike">
                          <a:solidFill>
                            <a:schemeClr val="dk1"/>
                          </a:solidFill>
                        </a:rPr>
                        <a:t>Environment - positive</a:t>
                      </a:r>
                      <a:endParaRPr sz="1000" u="none" cap="none" strike="noStrike"/>
                    </a:p>
                  </a:txBody>
                  <a:tcPr marT="91425" marB="91425" marR="91425" marL="91425"/>
                </a:tc>
              </a:tr>
            </a:tbl>
          </a:graphicData>
        </a:graphic>
      </p:graphicFrame>
      <p:sp>
        <p:nvSpPr>
          <p:cNvPr id="261" name="Google Shape;261;gdc387f01bc_1_145"/>
          <p:cNvSpPr/>
          <p:nvPr/>
        </p:nvSpPr>
        <p:spPr>
          <a:xfrm>
            <a:off x="7038975" y="4406625"/>
            <a:ext cx="1638300" cy="495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300"/>
              <a:t>positive/negative</a:t>
            </a:r>
            <a:endParaRPr sz="1300"/>
          </a:p>
        </p:txBody>
      </p:sp>
      <p:cxnSp>
        <p:nvCxnSpPr>
          <p:cNvPr id="262" name="Google Shape;262;gdc387f01bc_1_145"/>
          <p:cNvCxnSpPr>
            <a:endCxn id="261" idx="1"/>
          </p:cNvCxnSpPr>
          <p:nvPr/>
        </p:nvCxnSpPr>
        <p:spPr>
          <a:xfrm>
            <a:off x="5457675" y="3796575"/>
            <a:ext cx="1581300" cy="857700"/>
          </a:xfrm>
          <a:prstGeom prst="straightConnector1">
            <a:avLst/>
          </a:prstGeom>
          <a:noFill/>
          <a:ln cap="flat" cmpd="sng" w="38100">
            <a:solidFill>
              <a:srgbClr val="FF0000"/>
            </a:solidFill>
            <a:prstDash val="solid"/>
            <a:round/>
            <a:headEnd len="sm" w="sm" type="none"/>
            <a:tailEnd len="sm" w="sm"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9"/>
          <p:cNvSpPr txBox="1"/>
          <p:nvPr>
            <p:ph type="title"/>
          </p:nvPr>
        </p:nvSpPr>
        <p:spPr>
          <a:xfrm>
            <a:off x="311700" y="2397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s"/>
              <a:t>Sentiment analysis task - imdb movie reviews</a:t>
            </a:r>
            <a:endParaRPr/>
          </a:p>
        </p:txBody>
      </p:sp>
      <p:sp>
        <p:nvSpPr>
          <p:cNvPr id="268" name="Google Shape;268;p19"/>
          <p:cNvSpPr txBox="1"/>
          <p:nvPr/>
        </p:nvSpPr>
        <p:spPr>
          <a:xfrm>
            <a:off x="6778525" y="239725"/>
            <a:ext cx="212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69" name="Google Shape;269;p19"/>
          <p:cNvSpPr txBox="1"/>
          <p:nvPr/>
        </p:nvSpPr>
        <p:spPr>
          <a:xfrm>
            <a:off x="517025" y="1175075"/>
            <a:ext cx="74667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Open Sans"/>
              <a:buChar char="●"/>
            </a:pPr>
            <a:r>
              <a:rPr b="0" i="0" lang="es" sz="1400" u="none" cap="none" strike="noStrike">
                <a:solidFill>
                  <a:srgbClr val="000000"/>
                </a:solidFill>
                <a:latin typeface="Open Sans"/>
                <a:ea typeface="Open Sans"/>
                <a:cs typeface="Open Sans"/>
                <a:sym typeface="Open Sans"/>
              </a:rPr>
              <a:t>Benchmark dataset - </a:t>
            </a:r>
            <a:r>
              <a:rPr b="0" i="0" lang="es" sz="1400" u="sng" cap="none" strike="noStrike">
                <a:solidFill>
                  <a:schemeClr val="hlink"/>
                </a:solidFill>
                <a:latin typeface="Open Sans"/>
                <a:ea typeface="Open Sans"/>
                <a:cs typeface="Open Sans"/>
                <a:sym typeface="Open Sans"/>
                <a:hlinkClick r:id="rId3"/>
              </a:rPr>
              <a:t>https://gluebenchmark.com/leaderboard</a:t>
            </a:r>
            <a:endParaRPr b="0" i="0" sz="1400" u="none" cap="none" strike="noStrike">
              <a:solidFill>
                <a:srgbClr val="0000FF"/>
              </a:solidFill>
              <a:latin typeface="Open Sans"/>
              <a:ea typeface="Open Sans"/>
              <a:cs typeface="Open Sans"/>
              <a:sym typeface="Open Sans"/>
            </a:endParaRPr>
          </a:p>
          <a:p>
            <a:pPr indent="-317500" lvl="0" marL="457200" marR="0" rtl="0" algn="l">
              <a:lnSpc>
                <a:spcPct val="100000"/>
              </a:lnSpc>
              <a:spcBef>
                <a:spcPts val="0"/>
              </a:spcBef>
              <a:spcAft>
                <a:spcPts val="0"/>
              </a:spcAft>
              <a:buClr>
                <a:schemeClr val="dk1"/>
              </a:buClr>
              <a:buSzPts val="1400"/>
              <a:buFont typeface="Open Sans"/>
              <a:buChar char="●"/>
            </a:pPr>
            <a:r>
              <a:rPr b="0" i="0" lang="es" sz="1400" u="none" cap="none" strike="noStrike">
                <a:solidFill>
                  <a:schemeClr val="dk1"/>
                </a:solidFill>
                <a:latin typeface="Open Sans"/>
                <a:ea typeface="Open Sans"/>
                <a:cs typeface="Open Sans"/>
                <a:sym typeface="Open Sans"/>
              </a:rPr>
              <a:t>Movie reviews classified on positive or negative by human annotators</a:t>
            </a:r>
            <a:endParaRPr b="0" i="0" sz="14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Open Sans"/>
              <a:ea typeface="Open Sans"/>
              <a:cs typeface="Open Sans"/>
              <a:sym typeface="Open Sans"/>
            </a:endParaRPr>
          </a:p>
        </p:txBody>
      </p:sp>
      <p:graphicFrame>
        <p:nvGraphicFramePr>
          <p:cNvPr id="270" name="Google Shape;270;p19"/>
          <p:cNvGraphicFramePr/>
          <p:nvPr/>
        </p:nvGraphicFramePr>
        <p:xfrm>
          <a:off x="846550" y="2061025"/>
          <a:ext cx="3000000" cy="3000000"/>
        </p:xfrm>
        <a:graphic>
          <a:graphicData uri="http://schemas.openxmlformats.org/drawingml/2006/table">
            <a:tbl>
              <a:tblPr>
                <a:noFill/>
                <a:tableStyleId>{7691AEDB-276E-4AF7-84FD-5F8C25EE10C1}</a:tableStyleId>
              </a:tblPr>
              <a:tblGrid>
                <a:gridCol w="6627725"/>
                <a:gridCol w="991025"/>
              </a:tblGrid>
              <a:tr h="345850">
                <a:tc>
                  <a:txBody>
                    <a:bodyPr/>
                    <a:lstStyle/>
                    <a:p>
                      <a:pPr indent="0" lvl="0" marL="0" marR="0" rtl="0" algn="ctr">
                        <a:lnSpc>
                          <a:spcPct val="100000"/>
                        </a:lnSpc>
                        <a:spcBef>
                          <a:spcPts val="0"/>
                        </a:spcBef>
                        <a:spcAft>
                          <a:spcPts val="0"/>
                        </a:spcAft>
                        <a:buClr>
                          <a:srgbClr val="000000"/>
                        </a:buClr>
                        <a:buSzPts val="1100"/>
                        <a:buFont typeface="Arial"/>
                        <a:buNone/>
                      </a:pPr>
                      <a:r>
                        <a:rPr lang="es" sz="1000"/>
                        <a:t>Imdb review examples</a:t>
                      </a:r>
                      <a:endParaRPr sz="1000" u="none" cap="none" strike="noStrike"/>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s" sz="1000"/>
                        <a:t>Prediction</a:t>
                      </a:r>
                      <a:endParaRPr sz="1000" u="none" cap="none" strike="noStrike"/>
                    </a:p>
                  </a:txBody>
                  <a:tcPr marT="91425" marB="91425" marR="91425" marL="91425">
                    <a:solidFill>
                      <a:srgbClr val="CFE2F3"/>
                    </a:solidFill>
                  </a:tcPr>
                </a:tc>
              </a:tr>
              <a:tr h="1309500">
                <a:tc>
                  <a:txBody>
                    <a:bodyPr/>
                    <a:lstStyle/>
                    <a:p>
                      <a:pPr indent="0" lvl="0" marL="0" marR="0" rtl="0" algn="ctr">
                        <a:lnSpc>
                          <a:spcPct val="100000"/>
                        </a:lnSpc>
                        <a:spcBef>
                          <a:spcPts val="0"/>
                        </a:spcBef>
                        <a:spcAft>
                          <a:spcPts val="0"/>
                        </a:spcAft>
                        <a:buClr>
                          <a:srgbClr val="000000"/>
                        </a:buClr>
                        <a:buSzPts val="1050"/>
                        <a:buFont typeface="Arial"/>
                        <a:buNone/>
                      </a:pPr>
                      <a:r>
                        <a:rPr lang="es" sz="950">
                          <a:solidFill>
                            <a:srgbClr val="474747"/>
                          </a:solidFill>
                          <a:highlight>
                            <a:srgbClr val="FFFFFF"/>
                          </a:highlight>
                        </a:rPr>
                        <a:t>This was absolutely one of the best movies I have seen. &lt;br/&gt;</a:t>
                      </a:r>
                      <a:r>
                        <a:rPr lang="es" sz="950">
                          <a:solidFill>
                            <a:srgbClr val="474747"/>
                          </a:solidFill>
                          <a:highlight>
                            <a:schemeClr val="lt1"/>
                          </a:highlight>
                        </a:rPr>
                        <a:t>&lt;br/&gt;</a:t>
                      </a:r>
                      <a:r>
                        <a:rPr lang="es" sz="950" u="none" cap="none" strike="noStrike">
                          <a:solidFill>
                            <a:srgbClr val="474747"/>
                          </a:solidFill>
                          <a:highlight>
                            <a:srgbClr val="FFFFFF"/>
                          </a:highlight>
                        </a:rPr>
                        <a:t>. Excellent performances from a marvelous A-list cast that will move you from smile</a:t>
                      </a:r>
                      <a:r>
                        <a:rPr lang="es" sz="950">
                          <a:solidFill>
                            <a:srgbClr val="474747"/>
                          </a:solidFill>
                          <a:highlight>
                            <a:srgbClr val="FFFFFF"/>
                          </a:highlight>
                        </a:rPr>
                        <a:t>s to laughter to tears and back. </a:t>
                      </a:r>
                      <a:r>
                        <a:rPr lang="es" sz="950">
                          <a:solidFill>
                            <a:srgbClr val="474747"/>
                          </a:solidFill>
                          <a:highlight>
                            <a:schemeClr val="lt1"/>
                          </a:highlight>
                        </a:rPr>
                        <a:t>&lt;br/&gt;&lt;br/&gt;. Take the time to watch it! </a:t>
                      </a:r>
                      <a:endParaRPr sz="950">
                        <a:solidFill>
                          <a:srgbClr val="474747"/>
                        </a:solidFill>
                        <a:highlight>
                          <a:schemeClr val="lt1"/>
                        </a:highlight>
                      </a:endParaRPr>
                    </a:p>
                    <a:p>
                      <a:pPr indent="0" lvl="0" marL="0" marR="0" rtl="0" algn="ctr">
                        <a:lnSpc>
                          <a:spcPct val="100000"/>
                        </a:lnSpc>
                        <a:spcBef>
                          <a:spcPts val="0"/>
                        </a:spcBef>
                        <a:spcAft>
                          <a:spcPts val="0"/>
                        </a:spcAft>
                        <a:buClr>
                          <a:srgbClr val="000000"/>
                        </a:buClr>
                        <a:buSzPts val="1050"/>
                        <a:buFont typeface="Arial"/>
                        <a:buNone/>
                      </a:pPr>
                      <a:r>
                        <a:t/>
                      </a:r>
                      <a:endParaRPr sz="950">
                        <a:solidFill>
                          <a:srgbClr val="474747"/>
                        </a:solidFill>
                        <a:highlight>
                          <a:schemeClr val="lt1"/>
                        </a:highlight>
                      </a:endParaRPr>
                    </a:p>
                    <a:p>
                      <a:pPr indent="0" lvl="0" marL="0" marR="0" rtl="0" algn="ctr">
                        <a:lnSpc>
                          <a:spcPct val="100000"/>
                        </a:lnSpc>
                        <a:spcBef>
                          <a:spcPts val="0"/>
                        </a:spcBef>
                        <a:spcAft>
                          <a:spcPts val="0"/>
                        </a:spcAft>
                        <a:buClr>
                          <a:srgbClr val="000000"/>
                        </a:buClr>
                        <a:buSzPts val="1050"/>
                        <a:buFont typeface="Arial"/>
                        <a:buNone/>
                      </a:pPr>
                      <a:r>
                        <a:rPr lang="es" sz="950">
                          <a:solidFill>
                            <a:srgbClr val="474747"/>
                          </a:solidFill>
                          <a:highlight>
                            <a:schemeClr val="lt1"/>
                          </a:highlight>
                        </a:rPr>
                        <a:t>I only went to see the movie because I have always liked Kevin Costner. I felt that Ashtin did a great job in the Butterfly effect. Unfortunately, even though these two actores are cabable of good if not great acting moments some of that was missing. Some of the scenes were not just believable and didn’t have enough story line support.  Though the movie claims influence from the Hurricane Kaatrina aftermath, there was very little (none) to that effect in the movie. Overall, I liked the fact that the move brought forward some of what goes into saving lives from a water perspective. The special effects were pretty good and more than intimidating, Not sure I will ever go deep fishing again. I expected a little more emotion in the film than what was presented. Definitely a movie that could have been seen on DVD</a:t>
                      </a:r>
                      <a:endParaRPr sz="950">
                        <a:solidFill>
                          <a:srgbClr val="474747"/>
                        </a:solidFill>
                        <a:highlight>
                          <a:schemeClr val="lt1"/>
                        </a:highlight>
                      </a:endParaRPr>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lang="es" sz="1000"/>
                        <a:t>?</a:t>
                      </a:r>
                      <a:endParaRPr sz="1000"/>
                    </a:p>
                    <a:p>
                      <a:pPr indent="0" lvl="0" marL="0" marR="0" rtl="0" algn="ctr">
                        <a:lnSpc>
                          <a:spcPct val="100000"/>
                        </a:lnSpc>
                        <a:spcBef>
                          <a:spcPts val="0"/>
                        </a:spcBef>
                        <a:spcAft>
                          <a:spcPts val="0"/>
                        </a:spcAft>
                        <a:buClr>
                          <a:schemeClr val="dk1"/>
                        </a:buClr>
                        <a:buSzPts val="1100"/>
                        <a:buFont typeface="Arial"/>
                        <a:buNone/>
                      </a:pPr>
                      <a:r>
                        <a:t/>
                      </a:r>
                      <a:endParaRPr sz="1000"/>
                    </a:p>
                    <a:p>
                      <a:pPr indent="0" lvl="0" marL="0" marR="0" rtl="0" algn="ctr">
                        <a:lnSpc>
                          <a:spcPct val="100000"/>
                        </a:lnSpc>
                        <a:spcBef>
                          <a:spcPts val="0"/>
                        </a:spcBef>
                        <a:spcAft>
                          <a:spcPts val="0"/>
                        </a:spcAft>
                        <a:buClr>
                          <a:schemeClr val="dk1"/>
                        </a:buClr>
                        <a:buSzPts val="1100"/>
                        <a:buFont typeface="Arial"/>
                        <a:buNone/>
                      </a:pPr>
                      <a:r>
                        <a:t/>
                      </a:r>
                      <a:endParaRPr sz="1000"/>
                    </a:p>
                    <a:p>
                      <a:pPr indent="0" lvl="0" marL="0" marR="0" rtl="0" algn="ctr">
                        <a:lnSpc>
                          <a:spcPct val="100000"/>
                        </a:lnSpc>
                        <a:spcBef>
                          <a:spcPts val="0"/>
                        </a:spcBef>
                        <a:spcAft>
                          <a:spcPts val="0"/>
                        </a:spcAft>
                        <a:buClr>
                          <a:schemeClr val="dk1"/>
                        </a:buClr>
                        <a:buSzPts val="1100"/>
                        <a:buFont typeface="Arial"/>
                        <a:buNone/>
                      </a:pPr>
                      <a:r>
                        <a:rPr lang="es" sz="1000"/>
                        <a:t>?</a:t>
                      </a:r>
                      <a:endParaRPr sz="1000"/>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2"/>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s"/>
              <a:t>Background of the lecturer</a:t>
            </a:r>
            <a:endParaRPr/>
          </a:p>
        </p:txBody>
      </p:sp>
      <p:sp>
        <p:nvSpPr>
          <p:cNvPr id="70" name="Google Shape;70;p2"/>
          <p:cNvSpPr/>
          <p:nvPr/>
        </p:nvSpPr>
        <p:spPr>
          <a:xfrm>
            <a:off x="318374" y="1219200"/>
            <a:ext cx="8520600" cy="60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1" name="Google Shape;71;p2"/>
          <p:cNvCxnSpPr/>
          <p:nvPr/>
        </p:nvCxnSpPr>
        <p:spPr>
          <a:xfrm>
            <a:off x="2481775" y="3079525"/>
            <a:ext cx="3900" cy="265500"/>
          </a:xfrm>
          <a:prstGeom prst="straightConnector1">
            <a:avLst/>
          </a:prstGeom>
          <a:noFill/>
          <a:ln cap="flat" cmpd="sng" w="9525">
            <a:solidFill>
              <a:schemeClr val="dk2"/>
            </a:solidFill>
            <a:prstDash val="solid"/>
            <a:round/>
            <a:headEnd len="sm" w="sm" type="none"/>
            <a:tailEnd len="med" w="med" type="triangle"/>
          </a:ln>
        </p:spPr>
      </p:cxnSp>
      <p:sp>
        <p:nvSpPr>
          <p:cNvPr id="72" name="Google Shape;72;p2"/>
          <p:cNvSpPr txBox="1"/>
          <p:nvPr/>
        </p:nvSpPr>
        <p:spPr>
          <a:xfrm>
            <a:off x="1794625" y="3497425"/>
            <a:ext cx="16869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D9D9D9"/>
                </a:solidFill>
                <a:latin typeface="Open Sans"/>
                <a:ea typeface="Open Sans"/>
                <a:cs typeface="Open Sans"/>
                <a:sym typeface="Open Sans"/>
              </a:rPr>
              <a:t>Institute of Computer Science (FORTH Hellas)</a:t>
            </a:r>
            <a:endParaRPr b="0" i="0" sz="900" u="none" cap="none" strike="noStrike">
              <a:solidFill>
                <a:srgbClr val="D9D9D9"/>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D9D9D9"/>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D9D9D9"/>
                </a:solidFill>
                <a:latin typeface="Open Sans"/>
                <a:ea typeface="Open Sans"/>
                <a:cs typeface="Open Sans"/>
                <a:sym typeface="Open Sans"/>
              </a:rPr>
              <a:t>European Listening Talker project (FET 7)</a:t>
            </a:r>
            <a:endParaRPr b="0" i="0" sz="900" u="none" cap="none" strike="noStrike">
              <a:solidFill>
                <a:srgbClr val="D9D9D9"/>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D9D9D9"/>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D9D9D9"/>
                </a:solidFill>
                <a:latin typeface="Open Sans"/>
                <a:ea typeface="Open Sans"/>
                <a:cs typeface="Open Sans"/>
                <a:sym typeface="Open Sans"/>
              </a:rPr>
              <a:t>Toshiba Research Laboratory (1 patent)</a:t>
            </a:r>
            <a:endParaRPr b="0" i="0" sz="900" u="none" cap="none" strike="noStrike">
              <a:solidFill>
                <a:srgbClr val="D9D9D9"/>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D9D9D9"/>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rPr b="0" i="0" lang="es" sz="900" u="none" cap="none" strike="noStrike">
                <a:solidFill>
                  <a:srgbClr val="D9D9D9"/>
                </a:solidFill>
                <a:latin typeface="Open Sans"/>
                <a:ea typeface="Open Sans"/>
                <a:cs typeface="Open Sans"/>
                <a:sym typeface="Open Sans"/>
              </a:rPr>
              <a:t>Bequest Fellowship award</a:t>
            </a:r>
            <a:endParaRPr b="0" i="0" sz="900" u="none" cap="none" strike="noStrike">
              <a:solidFill>
                <a:srgbClr val="D9D9D9"/>
              </a:solidFill>
              <a:latin typeface="Open Sans"/>
              <a:ea typeface="Open Sans"/>
              <a:cs typeface="Open Sans"/>
              <a:sym typeface="Open Sans"/>
            </a:endParaRPr>
          </a:p>
        </p:txBody>
      </p:sp>
      <p:sp>
        <p:nvSpPr>
          <p:cNvPr id="73" name="Google Shape;73;p2"/>
          <p:cNvSpPr txBox="1"/>
          <p:nvPr/>
        </p:nvSpPr>
        <p:spPr>
          <a:xfrm>
            <a:off x="362600" y="3497425"/>
            <a:ext cx="945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CCCCCC"/>
                </a:solidFill>
                <a:latin typeface="Open Sans"/>
                <a:ea typeface="Open Sans"/>
                <a:cs typeface="Open Sans"/>
                <a:sym typeface="Open Sans"/>
              </a:rPr>
              <a:t>2 conference </a:t>
            </a:r>
            <a:endParaRPr b="0" i="0" sz="900" u="none" cap="none" strike="noStrike">
              <a:solidFill>
                <a:srgbClr val="CCCCCC"/>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CCCCCC"/>
                </a:solidFill>
                <a:latin typeface="Open Sans"/>
                <a:ea typeface="Open Sans"/>
                <a:cs typeface="Open Sans"/>
                <a:sym typeface="Open Sans"/>
              </a:rPr>
              <a:t>publications</a:t>
            </a:r>
            <a:endParaRPr b="0" i="0" sz="900" u="none" cap="none" strike="noStrike">
              <a:solidFill>
                <a:srgbClr val="CCCCCC"/>
              </a:solidFill>
              <a:latin typeface="Open Sans"/>
              <a:ea typeface="Open Sans"/>
              <a:cs typeface="Open Sans"/>
              <a:sym typeface="Open Sans"/>
            </a:endParaRPr>
          </a:p>
        </p:txBody>
      </p:sp>
      <p:cxnSp>
        <p:nvCxnSpPr>
          <p:cNvPr id="74" name="Google Shape;74;p2"/>
          <p:cNvCxnSpPr/>
          <p:nvPr/>
        </p:nvCxnSpPr>
        <p:spPr>
          <a:xfrm>
            <a:off x="781050" y="3079525"/>
            <a:ext cx="3900" cy="265500"/>
          </a:xfrm>
          <a:prstGeom prst="straightConnector1">
            <a:avLst/>
          </a:prstGeom>
          <a:noFill/>
          <a:ln cap="flat" cmpd="sng" w="9525">
            <a:solidFill>
              <a:schemeClr val="dk2"/>
            </a:solidFill>
            <a:prstDash val="solid"/>
            <a:round/>
            <a:headEnd len="sm" w="sm" type="none"/>
            <a:tailEnd len="med" w="med" type="triangle"/>
          </a:ln>
        </p:spPr>
      </p:cxnSp>
      <p:cxnSp>
        <p:nvCxnSpPr>
          <p:cNvPr id="75" name="Google Shape;75;p2"/>
          <p:cNvCxnSpPr/>
          <p:nvPr/>
        </p:nvCxnSpPr>
        <p:spPr>
          <a:xfrm>
            <a:off x="4342775" y="3079525"/>
            <a:ext cx="3900" cy="265500"/>
          </a:xfrm>
          <a:prstGeom prst="straightConnector1">
            <a:avLst/>
          </a:prstGeom>
          <a:noFill/>
          <a:ln cap="flat" cmpd="sng" w="9525">
            <a:solidFill>
              <a:schemeClr val="dk2"/>
            </a:solidFill>
            <a:prstDash val="solid"/>
            <a:round/>
            <a:headEnd len="sm" w="sm" type="none"/>
            <a:tailEnd len="med" w="med" type="triangle"/>
          </a:ln>
        </p:spPr>
      </p:cxnSp>
      <p:sp>
        <p:nvSpPr>
          <p:cNvPr id="76" name="Google Shape;76;p2"/>
          <p:cNvSpPr txBox="1"/>
          <p:nvPr/>
        </p:nvSpPr>
        <p:spPr>
          <a:xfrm>
            <a:off x="3655625" y="3497425"/>
            <a:ext cx="1686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D9D9D9"/>
                </a:solidFill>
                <a:latin typeface="Open Sans"/>
                <a:ea typeface="Open Sans"/>
                <a:cs typeface="Open Sans"/>
                <a:sym typeface="Open Sans"/>
              </a:rPr>
              <a:t>1 patent</a:t>
            </a:r>
            <a:endParaRPr b="0" i="0" sz="900" u="none" cap="none" strike="noStrike">
              <a:solidFill>
                <a:srgbClr val="D9D9D9"/>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D9D9D9"/>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D9D9D9"/>
                </a:solidFill>
                <a:latin typeface="Open Sans"/>
                <a:ea typeface="Open Sans"/>
                <a:cs typeface="Open Sans"/>
                <a:sym typeface="Open Sans"/>
              </a:rPr>
              <a:t>integration on Samsung 8 Galaxy mobile phone</a:t>
            </a:r>
            <a:endParaRPr b="0" i="0" sz="900" u="none" cap="none" strike="noStrike">
              <a:solidFill>
                <a:srgbClr val="D9D9D9"/>
              </a:solidFill>
              <a:latin typeface="Open Sans"/>
              <a:ea typeface="Open Sans"/>
              <a:cs typeface="Open Sans"/>
              <a:sym typeface="Open Sans"/>
            </a:endParaRPr>
          </a:p>
        </p:txBody>
      </p:sp>
      <p:sp>
        <p:nvSpPr>
          <p:cNvPr id="77" name="Google Shape;77;p2"/>
          <p:cNvSpPr txBox="1"/>
          <p:nvPr/>
        </p:nvSpPr>
        <p:spPr>
          <a:xfrm>
            <a:off x="5342525" y="3500050"/>
            <a:ext cx="1899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CCCCCC"/>
                </a:solidFill>
                <a:latin typeface="Open Sans"/>
                <a:ea typeface="Open Sans"/>
                <a:cs typeface="Open Sans"/>
                <a:sym typeface="Open Sans"/>
              </a:rPr>
              <a:t>Marie Curie Seal of Excellence</a:t>
            </a:r>
            <a:endParaRPr b="0" i="0" sz="900" u="none" cap="none" strike="noStrike">
              <a:solidFill>
                <a:srgbClr val="CCCCCC"/>
              </a:solidFill>
              <a:latin typeface="Open Sans"/>
              <a:ea typeface="Open Sans"/>
              <a:cs typeface="Open Sans"/>
              <a:sym typeface="Open Sans"/>
            </a:endParaRPr>
          </a:p>
        </p:txBody>
      </p:sp>
      <p:cxnSp>
        <p:nvCxnSpPr>
          <p:cNvPr id="78" name="Google Shape;78;p2"/>
          <p:cNvCxnSpPr/>
          <p:nvPr/>
        </p:nvCxnSpPr>
        <p:spPr>
          <a:xfrm>
            <a:off x="6082250" y="3050625"/>
            <a:ext cx="3900" cy="265500"/>
          </a:xfrm>
          <a:prstGeom prst="straightConnector1">
            <a:avLst/>
          </a:prstGeom>
          <a:noFill/>
          <a:ln cap="flat" cmpd="sng" w="9525">
            <a:solidFill>
              <a:schemeClr val="dk2"/>
            </a:solidFill>
            <a:prstDash val="solid"/>
            <a:round/>
            <a:headEnd len="sm" w="sm" type="none"/>
            <a:tailEnd len="med" w="med" type="triangle"/>
          </a:ln>
        </p:spPr>
      </p:cxnSp>
      <p:sp>
        <p:nvSpPr>
          <p:cNvPr id="79" name="Google Shape;79;p2"/>
          <p:cNvSpPr txBox="1"/>
          <p:nvPr/>
        </p:nvSpPr>
        <p:spPr>
          <a:xfrm>
            <a:off x="7145400" y="3500050"/>
            <a:ext cx="16869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D9D9D9"/>
                </a:solidFill>
                <a:latin typeface="Open Sans"/>
                <a:ea typeface="Open Sans"/>
                <a:cs typeface="Open Sans"/>
                <a:sym typeface="Open Sans"/>
              </a:rPr>
              <a:t>Transformers Bert, T5</a:t>
            </a:r>
            <a:endParaRPr b="0" i="0" sz="900" u="none" cap="none" strike="noStrike">
              <a:solidFill>
                <a:srgbClr val="D9D9D9"/>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D9D9D9"/>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D9D9D9"/>
                </a:solidFill>
                <a:latin typeface="Open Sans"/>
                <a:ea typeface="Open Sans"/>
                <a:cs typeface="Open Sans"/>
                <a:sym typeface="Open Sans"/>
              </a:rPr>
              <a:t>Replaced company’s traditional NLP dialogue systems (best in internal Golden competition)</a:t>
            </a:r>
            <a:endParaRPr b="0" i="0" sz="900" u="none" cap="none" strike="noStrike">
              <a:solidFill>
                <a:srgbClr val="D9D9D9"/>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cxnSp>
        <p:nvCxnSpPr>
          <p:cNvPr id="80" name="Google Shape;80;p2"/>
          <p:cNvCxnSpPr/>
          <p:nvPr/>
        </p:nvCxnSpPr>
        <p:spPr>
          <a:xfrm>
            <a:off x="7750750" y="3079525"/>
            <a:ext cx="3900" cy="265500"/>
          </a:xfrm>
          <a:prstGeom prst="straightConnector1">
            <a:avLst/>
          </a:prstGeom>
          <a:noFill/>
          <a:ln cap="flat" cmpd="sng" w="9525">
            <a:solidFill>
              <a:schemeClr val="dk2"/>
            </a:solidFill>
            <a:prstDash val="solid"/>
            <a:round/>
            <a:headEnd len="sm" w="sm" type="none"/>
            <a:tailEnd len="med" w="med" type="triangle"/>
          </a:ln>
        </p:spPr>
      </p:cxnSp>
      <p:grpSp>
        <p:nvGrpSpPr>
          <p:cNvPr id="81" name="Google Shape;81;p2"/>
          <p:cNvGrpSpPr/>
          <p:nvPr/>
        </p:nvGrpSpPr>
        <p:grpSpPr>
          <a:xfrm>
            <a:off x="311712" y="1178025"/>
            <a:ext cx="8754888" cy="2323969"/>
            <a:chOff x="311700" y="1178031"/>
            <a:chExt cx="9118725" cy="2323969"/>
          </a:xfrm>
        </p:grpSpPr>
        <p:sp>
          <p:nvSpPr>
            <p:cNvPr id="82" name="Google Shape;82;p2"/>
            <p:cNvSpPr txBox="1"/>
            <p:nvPr/>
          </p:nvSpPr>
          <p:spPr>
            <a:xfrm>
              <a:off x="311700" y="1219200"/>
              <a:ext cx="17634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pen Sans"/>
                  <a:ea typeface="Open Sans"/>
                  <a:cs typeface="Open Sans"/>
                  <a:sym typeface="Open Sans"/>
                </a:rPr>
                <a:t>National technical university of Athens</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pen Sans"/>
                  <a:ea typeface="Open Sans"/>
                  <a:cs typeface="Open Sans"/>
                  <a:sym typeface="Open Sans"/>
                </a:rPr>
                <a:t>Electrical &amp; Computer Engineer</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pen Sans"/>
                  <a:ea typeface="Open Sans"/>
                  <a:cs typeface="Open Sans"/>
                  <a:sym typeface="Open Sans"/>
                </a:rPr>
                <a:t>Mobile communications</a:t>
              </a:r>
              <a:endParaRPr b="0" i="0" sz="1200" u="none" cap="none" strike="noStrike">
                <a:solidFill>
                  <a:srgbClr val="000000"/>
                </a:solidFill>
                <a:latin typeface="Open Sans"/>
                <a:ea typeface="Open Sans"/>
                <a:cs typeface="Open Sans"/>
                <a:sym typeface="Open Sans"/>
              </a:endParaRPr>
            </a:p>
          </p:txBody>
        </p:sp>
        <p:sp>
          <p:nvSpPr>
            <p:cNvPr id="83" name="Google Shape;83;p2"/>
            <p:cNvSpPr txBox="1"/>
            <p:nvPr/>
          </p:nvSpPr>
          <p:spPr>
            <a:xfrm>
              <a:off x="1925850" y="1219200"/>
              <a:ext cx="1928700" cy="227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pen Sans"/>
                  <a:ea typeface="Open Sans"/>
                  <a:cs typeface="Open Sans"/>
                  <a:sym typeface="Open Sans"/>
                </a:rPr>
                <a:t>University of Crete</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pen Sans"/>
                  <a:ea typeface="Open Sans"/>
                  <a:cs typeface="Open Sans"/>
                  <a:sym typeface="Open Sans"/>
                </a:rPr>
                <a:t>MSc &amp; PhD</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pen Sans"/>
                  <a:ea typeface="Open Sans"/>
                  <a:cs typeface="Open Sans"/>
                  <a:sym typeface="Open Sans"/>
                </a:rPr>
                <a:t>Signal and </a:t>
              </a:r>
              <a:r>
                <a:rPr b="1" i="0" lang="es" sz="1200" u="none" cap="none" strike="noStrike">
                  <a:solidFill>
                    <a:srgbClr val="000000"/>
                  </a:solidFill>
                  <a:latin typeface="Open Sans"/>
                  <a:ea typeface="Open Sans"/>
                  <a:cs typeface="Open Sans"/>
                  <a:sym typeface="Open Sans"/>
                </a:rPr>
                <a:t>speech processing</a:t>
              </a:r>
              <a:endParaRPr b="1"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pen Sans"/>
                  <a:ea typeface="Open Sans"/>
                  <a:cs typeface="Open Sans"/>
                  <a:sym typeface="Open Sans"/>
                </a:rPr>
                <a:t>Machine learning</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84" name="Google Shape;84;p2"/>
            <p:cNvSpPr txBox="1"/>
            <p:nvPr/>
          </p:nvSpPr>
          <p:spPr>
            <a:xfrm>
              <a:off x="3448912" y="1207331"/>
              <a:ext cx="21735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pen Sans"/>
                  <a:ea typeface="Open Sans"/>
                  <a:cs typeface="Open Sans"/>
                  <a:sym typeface="Open Sans"/>
                </a:rPr>
                <a:t>Samsung Research United Kingdom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pen Sans"/>
                  <a:ea typeface="Open Sans"/>
                  <a:cs typeface="Open Sans"/>
                  <a:sym typeface="Open Sans"/>
                </a:rPr>
                <a:t>Senior researcher</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latin typeface="Open Sans"/>
                  <a:ea typeface="Open Sans"/>
                  <a:cs typeface="Open Sans"/>
                  <a:sym typeface="Open Sans"/>
                </a:rPr>
                <a:t>Speech modifications</a:t>
              </a:r>
              <a:endParaRPr b="1"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pen Sans"/>
                  <a:ea typeface="Open Sans"/>
                  <a:cs typeface="Open Sans"/>
                  <a:sym typeface="Open Sans"/>
                </a:rPr>
                <a:t>Audio enhancement (</a:t>
              </a:r>
              <a:r>
                <a:rPr b="1" i="0" lang="es" sz="1200" u="none" cap="none" strike="noStrike">
                  <a:solidFill>
                    <a:srgbClr val="000000"/>
                  </a:solidFill>
                  <a:latin typeface="Open Sans"/>
                  <a:ea typeface="Open Sans"/>
                  <a:cs typeface="Open Sans"/>
                  <a:sym typeface="Open Sans"/>
                </a:rPr>
                <a:t>Deep neural networks</a:t>
              </a:r>
              <a:r>
                <a:rPr b="0" i="0" lang="es" sz="1200" u="none" cap="none" strike="noStrike">
                  <a:solidFill>
                    <a:srgbClr val="000000"/>
                  </a:solidFill>
                  <a:latin typeface="Open Sans"/>
                  <a:ea typeface="Open Sans"/>
                  <a:cs typeface="Open Sans"/>
                  <a:sym typeface="Open Sans"/>
                </a:rPr>
                <a:t>)</a:t>
              </a:r>
              <a:endParaRPr b="0" i="0" sz="1400" u="none" cap="none" strike="noStrike">
                <a:solidFill>
                  <a:srgbClr val="000000"/>
                </a:solidFill>
                <a:latin typeface="Open Sans"/>
                <a:ea typeface="Open Sans"/>
                <a:cs typeface="Open Sans"/>
                <a:sym typeface="Open Sans"/>
              </a:endParaRPr>
            </a:p>
          </p:txBody>
        </p:sp>
        <p:sp>
          <p:nvSpPr>
            <p:cNvPr id="85" name="Google Shape;85;p2"/>
            <p:cNvSpPr txBox="1"/>
            <p:nvPr/>
          </p:nvSpPr>
          <p:spPr>
            <a:xfrm>
              <a:off x="7501725" y="1224100"/>
              <a:ext cx="1928700" cy="227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pen Sans"/>
                  <a:ea typeface="Open Sans"/>
                  <a:cs typeface="Open Sans"/>
                  <a:sym typeface="Open Sans"/>
                </a:rPr>
                <a:t>SHERPA.AI</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pen Sans"/>
                  <a:ea typeface="Open Sans"/>
                  <a:cs typeface="Open Sans"/>
                  <a:sym typeface="Open Sans"/>
                </a:rPr>
                <a:t>AI researcher</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latin typeface="Open Sans"/>
                  <a:ea typeface="Open Sans"/>
                  <a:cs typeface="Open Sans"/>
                  <a:sym typeface="Open Sans"/>
                </a:rPr>
                <a:t>NLP</a:t>
              </a:r>
              <a:r>
                <a:rPr b="0" i="0" lang="es" sz="1200" u="none" cap="none" strike="noStrike">
                  <a:solidFill>
                    <a:srgbClr val="000000"/>
                  </a:solidFill>
                  <a:latin typeface="Open Sans"/>
                  <a:ea typeface="Open Sans"/>
                  <a:cs typeface="Open Sans"/>
                  <a:sym typeface="Open Sans"/>
                </a:rPr>
                <a:t> (Text classification and text generation using </a:t>
              </a:r>
              <a:r>
                <a:rPr b="1" i="0" lang="es" sz="1200" u="none" cap="none" strike="noStrike">
                  <a:solidFill>
                    <a:srgbClr val="000000"/>
                  </a:solidFill>
                  <a:latin typeface="Open Sans"/>
                  <a:ea typeface="Open Sans"/>
                  <a:cs typeface="Open Sans"/>
                  <a:sym typeface="Open Sans"/>
                </a:rPr>
                <a:t>Transformers</a:t>
              </a:r>
              <a:r>
                <a:rPr b="0" i="0" lang="es" sz="1200" u="none" cap="none" strike="noStrike">
                  <a:solidFill>
                    <a:srgbClr val="000000"/>
                  </a:solidFill>
                  <a:latin typeface="Open Sans"/>
                  <a:ea typeface="Open Sans"/>
                  <a:cs typeface="Open Sans"/>
                  <a:sym typeface="Open Sans"/>
                </a:rPr>
                <a:t>)</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86" name="Google Shape;86;p2"/>
            <p:cNvSpPr txBox="1"/>
            <p:nvPr/>
          </p:nvSpPr>
          <p:spPr>
            <a:xfrm>
              <a:off x="5494923" y="1178031"/>
              <a:ext cx="21201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pen Sans"/>
                  <a:ea typeface="Open Sans"/>
                  <a:cs typeface="Open Sans"/>
                  <a:sym typeface="Open Sans"/>
                </a:rPr>
                <a:t>Basque Research Center of cognition Brain and Language</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pen Sans"/>
                  <a:ea typeface="Open Sans"/>
                  <a:cs typeface="Open Sans"/>
                  <a:sym typeface="Open Sans"/>
                </a:rPr>
                <a:t>Postdoctoral researcher</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pen Sans"/>
                  <a:ea typeface="Open Sans"/>
                  <a:cs typeface="Open Sans"/>
                  <a:sym typeface="Open Sans"/>
                </a:rPr>
                <a:t>Cognitive tasks, online auditory feedback alterations</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sp>
        <p:nvSpPr>
          <p:cNvPr id="87" name="Google Shape;87;p2"/>
          <p:cNvSpPr txBox="1"/>
          <p:nvPr/>
        </p:nvSpPr>
        <p:spPr>
          <a:xfrm>
            <a:off x="5394075" y="229675"/>
            <a:ext cx="4008900" cy="400200"/>
          </a:xfrm>
          <a:prstGeom prst="rect">
            <a:avLst/>
          </a:prstGeom>
          <a:noFill/>
          <a:ln>
            <a:noFill/>
          </a:ln>
        </p:spPr>
        <p:txBody>
          <a:bodyPr anchorCtr="0" anchor="t" bIns="91425" lIns="91425" spcFirstLastPara="1" rIns="91425" wrap="square" tIns="91425">
            <a:spAutoFit/>
          </a:bodyPr>
          <a:lstStyle/>
          <a:p>
            <a:pPr indent="457200" lvl="0" marL="914400" marR="0" rtl="0" algn="l">
              <a:lnSpc>
                <a:spcPct val="100000"/>
              </a:lnSpc>
              <a:spcBef>
                <a:spcPts val="0"/>
              </a:spcBef>
              <a:spcAft>
                <a:spcPts val="0"/>
              </a:spcAft>
              <a:buClr>
                <a:srgbClr val="000000"/>
              </a:buClr>
              <a:buSzPts val="1400"/>
              <a:buFont typeface="Arial"/>
              <a:buNone/>
            </a:pPr>
            <a:r>
              <a:rPr b="0" i="0" lang="es" sz="1400" u="none" cap="none" strike="noStrike">
                <a:solidFill>
                  <a:srgbClr val="999999"/>
                </a:solidFill>
                <a:latin typeface="Open Sans"/>
                <a:ea typeface="Open Sans"/>
                <a:cs typeface="Open Sans"/>
                <a:sym typeface="Open Sans"/>
              </a:rPr>
              <a:t>Maria Koutsogiannaki</a:t>
            </a:r>
            <a:endParaRPr b="0" i="0" sz="1400" u="none" cap="none" strike="noStrike">
              <a:solidFill>
                <a:srgbClr val="999999"/>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dc387f01bc_1_173"/>
          <p:cNvSpPr txBox="1"/>
          <p:nvPr>
            <p:ph type="title"/>
          </p:nvPr>
        </p:nvSpPr>
        <p:spPr>
          <a:xfrm>
            <a:off x="311700" y="2397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s"/>
              <a:t>Sentiment analysis task - imdb movie reviews</a:t>
            </a:r>
            <a:endParaRPr/>
          </a:p>
        </p:txBody>
      </p:sp>
      <p:sp>
        <p:nvSpPr>
          <p:cNvPr id="276" name="Google Shape;276;gdc387f01bc_1_173"/>
          <p:cNvSpPr txBox="1"/>
          <p:nvPr/>
        </p:nvSpPr>
        <p:spPr>
          <a:xfrm>
            <a:off x="6778525" y="239725"/>
            <a:ext cx="212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277" name="Google Shape;277;gdc387f01bc_1_173"/>
          <p:cNvSpPr txBox="1"/>
          <p:nvPr/>
        </p:nvSpPr>
        <p:spPr>
          <a:xfrm>
            <a:off x="517025" y="1175075"/>
            <a:ext cx="74667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Open Sans"/>
              <a:buChar char="●"/>
            </a:pPr>
            <a:r>
              <a:rPr b="0" i="0" lang="es" sz="1400" u="none" cap="none" strike="noStrike">
                <a:solidFill>
                  <a:srgbClr val="000000"/>
                </a:solidFill>
                <a:latin typeface="Open Sans"/>
                <a:ea typeface="Open Sans"/>
                <a:cs typeface="Open Sans"/>
                <a:sym typeface="Open Sans"/>
              </a:rPr>
              <a:t>Benchmark dataset - </a:t>
            </a:r>
            <a:r>
              <a:rPr b="0" i="0" lang="es" sz="1400" u="sng" cap="none" strike="noStrike">
                <a:solidFill>
                  <a:schemeClr val="hlink"/>
                </a:solidFill>
                <a:latin typeface="Open Sans"/>
                <a:ea typeface="Open Sans"/>
                <a:cs typeface="Open Sans"/>
                <a:sym typeface="Open Sans"/>
                <a:hlinkClick r:id="rId3"/>
              </a:rPr>
              <a:t>https://gluebenchmark.com/leaderboard</a:t>
            </a:r>
            <a:endParaRPr b="0" i="0" sz="1400" u="none" cap="none" strike="noStrike">
              <a:solidFill>
                <a:srgbClr val="0000FF"/>
              </a:solidFill>
              <a:latin typeface="Open Sans"/>
              <a:ea typeface="Open Sans"/>
              <a:cs typeface="Open Sans"/>
              <a:sym typeface="Open Sans"/>
            </a:endParaRPr>
          </a:p>
          <a:p>
            <a:pPr indent="-317500" lvl="0" marL="457200" marR="0" rtl="0" algn="l">
              <a:lnSpc>
                <a:spcPct val="100000"/>
              </a:lnSpc>
              <a:spcBef>
                <a:spcPts val="0"/>
              </a:spcBef>
              <a:spcAft>
                <a:spcPts val="0"/>
              </a:spcAft>
              <a:buClr>
                <a:schemeClr val="dk1"/>
              </a:buClr>
              <a:buSzPts val="1400"/>
              <a:buFont typeface="Open Sans"/>
              <a:buChar char="●"/>
            </a:pPr>
            <a:r>
              <a:rPr b="0" i="0" lang="es" sz="1400" u="none" cap="none" strike="noStrike">
                <a:solidFill>
                  <a:schemeClr val="dk1"/>
                </a:solidFill>
                <a:latin typeface="Open Sans"/>
                <a:ea typeface="Open Sans"/>
                <a:cs typeface="Open Sans"/>
                <a:sym typeface="Open Sans"/>
              </a:rPr>
              <a:t>Movie reviews classified on positive or negative by human annotators</a:t>
            </a:r>
            <a:endParaRPr b="0" i="0" sz="1400" u="none" cap="none" strike="noStrike">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Open Sans"/>
              <a:ea typeface="Open Sans"/>
              <a:cs typeface="Open Sans"/>
              <a:sym typeface="Open Sans"/>
            </a:endParaRPr>
          </a:p>
        </p:txBody>
      </p:sp>
      <p:graphicFrame>
        <p:nvGraphicFramePr>
          <p:cNvPr id="278" name="Google Shape;278;gdc387f01bc_1_173"/>
          <p:cNvGraphicFramePr/>
          <p:nvPr/>
        </p:nvGraphicFramePr>
        <p:xfrm>
          <a:off x="846550" y="2061025"/>
          <a:ext cx="3000000" cy="3000000"/>
        </p:xfrm>
        <a:graphic>
          <a:graphicData uri="http://schemas.openxmlformats.org/drawingml/2006/table">
            <a:tbl>
              <a:tblPr>
                <a:noFill/>
                <a:tableStyleId>{7691AEDB-276E-4AF7-84FD-5F8C25EE10C1}</a:tableStyleId>
              </a:tblPr>
              <a:tblGrid>
                <a:gridCol w="6627725"/>
                <a:gridCol w="991025"/>
              </a:tblGrid>
              <a:tr h="345850">
                <a:tc>
                  <a:txBody>
                    <a:bodyPr/>
                    <a:lstStyle/>
                    <a:p>
                      <a:pPr indent="0" lvl="0" marL="0" marR="0" rtl="0" algn="ctr">
                        <a:lnSpc>
                          <a:spcPct val="100000"/>
                        </a:lnSpc>
                        <a:spcBef>
                          <a:spcPts val="0"/>
                        </a:spcBef>
                        <a:spcAft>
                          <a:spcPts val="0"/>
                        </a:spcAft>
                        <a:buClr>
                          <a:srgbClr val="000000"/>
                        </a:buClr>
                        <a:buSzPts val="1100"/>
                        <a:buFont typeface="Arial"/>
                        <a:buNone/>
                      </a:pPr>
                      <a:r>
                        <a:rPr lang="es" sz="1000"/>
                        <a:t>Imdb review examples</a:t>
                      </a:r>
                      <a:endParaRPr sz="1000" u="none" cap="none" strike="noStrike"/>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s" sz="1000"/>
                        <a:t>Prediction</a:t>
                      </a:r>
                      <a:endParaRPr sz="1000" u="none" cap="none" strike="noStrike"/>
                    </a:p>
                  </a:txBody>
                  <a:tcPr marT="91425" marB="91425" marR="91425" marL="91425">
                    <a:solidFill>
                      <a:srgbClr val="CFE2F3"/>
                    </a:solidFill>
                  </a:tcPr>
                </a:tc>
              </a:tr>
              <a:tr h="1309500">
                <a:tc>
                  <a:txBody>
                    <a:bodyPr/>
                    <a:lstStyle/>
                    <a:p>
                      <a:pPr indent="0" lvl="0" marL="0" marR="0" rtl="0" algn="ctr">
                        <a:lnSpc>
                          <a:spcPct val="100000"/>
                        </a:lnSpc>
                        <a:spcBef>
                          <a:spcPts val="0"/>
                        </a:spcBef>
                        <a:spcAft>
                          <a:spcPts val="0"/>
                        </a:spcAft>
                        <a:buClr>
                          <a:srgbClr val="000000"/>
                        </a:buClr>
                        <a:buSzPts val="1050"/>
                        <a:buFont typeface="Arial"/>
                        <a:buNone/>
                      </a:pPr>
                      <a:r>
                        <a:rPr lang="es" sz="950">
                          <a:solidFill>
                            <a:srgbClr val="474747"/>
                          </a:solidFill>
                          <a:highlight>
                            <a:srgbClr val="FFFFFF"/>
                          </a:highlight>
                        </a:rPr>
                        <a:t>This was absolutely one of the best movies I have seen. &lt;br/&gt;</a:t>
                      </a:r>
                      <a:r>
                        <a:rPr lang="es" sz="950">
                          <a:solidFill>
                            <a:srgbClr val="474747"/>
                          </a:solidFill>
                          <a:highlight>
                            <a:schemeClr val="lt1"/>
                          </a:highlight>
                        </a:rPr>
                        <a:t>&lt;br/&gt;</a:t>
                      </a:r>
                      <a:r>
                        <a:rPr lang="es" sz="950" u="none" cap="none" strike="noStrike">
                          <a:solidFill>
                            <a:srgbClr val="474747"/>
                          </a:solidFill>
                          <a:highlight>
                            <a:srgbClr val="FFFFFF"/>
                          </a:highlight>
                        </a:rPr>
                        <a:t>. Excellent performances from a marvelous A-list cast that will move you from smile</a:t>
                      </a:r>
                      <a:r>
                        <a:rPr lang="es" sz="950">
                          <a:solidFill>
                            <a:srgbClr val="474747"/>
                          </a:solidFill>
                          <a:highlight>
                            <a:srgbClr val="FFFFFF"/>
                          </a:highlight>
                        </a:rPr>
                        <a:t>s to laughter to tears and back. </a:t>
                      </a:r>
                      <a:r>
                        <a:rPr lang="es" sz="950">
                          <a:solidFill>
                            <a:srgbClr val="474747"/>
                          </a:solidFill>
                          <a:highlight>
                            <a:schemeClr val="lt1"/>
                          </a:highlight>
                        </a:rPr>
                        <a:t>&lt;br/&gt;&lt;br/&gt;. Take the time to watch it! </a:t>
                      </a:r>
                      <a:endParaRPr sz="950">
                        <a:solidFill>
                          <a:srgbClr val="474747"/>
                        </a:solidFill>
                        <a:highlight>
                          <a:schemeClr val="lt1"/>
                        </a:highlight>
                      </a:endParaRPr>
                    </a:p>
                    <a:p>
                      <a:pPr indent="0" lvl="0" marL="0" marR="0" rtl="0" algn="ctr">
                        <a:lnSpc>
                          <a:spcPct val="100000"/>
                        </a:lnSpc>
                        <a:spcBef>
                          <a:spcPts val="0"/>
                        </a:spcBef>
                        <a:spcAft>
                          <a:spcPts val="0"/>
                        </a:spcAft>
                        <a:buClr>
                          <a:srgbClr val="000000"/>
                        </a:buClr>
                        <a:buSzPts val="1050"/>
                        <a:buFont typeface="Arial"/>
                        <a:buNone/>
                      </a:pPr>
                      <a:r>
                        <a:t/>
                      </a:r>
                      <a:endParaRPr sz="950">
                        <a:solidFill>
                          <a:srgbClr val="474747"/>
                        </a:solidFill>
                        <a:highlight>
                          <a:schemeClr val="lt1"/>
                        </a:highlight>
                      </a:endParaRPr>
                    </a:p>
                    <a:p>
                      <a:pPr indent="0" lvl="0" marL="0" marR="0" rtl="0" algn="ctr">
                        <a:lnSpc>
                          <a:spcPct val="100000"/>
                        </a:lnSpc>
                        <a:spcBef>
                          <a:spcPts val="0"/>
                        </a:spcBef>
                        <a:spcAft>
                          <a:spcPts val="0"/>
                        </a:spcAft>
                        <a:buClr>
                          <a:srgbClr val="000000"/>
                        </a:buClr>
                        <a:buSzPts val="1050"/>
                        <a:buFont typeface="Arial"/>
                        <a:buNone/>
                      </a:pPr>
                      <a:r>
                        <a:rPr lang="es" sz="950">
                          <a:solidFill>
                            <a:srgbClr val="474747"/>
                          </a:solidFill>
                          <a:highlight>
                            <a:schemeClr val="lt1"/>
                          </a:highlight>
                        </a:rPr>
                        <a:t>I only went to see the movie because I have always liked Kevin Costner. I felt that Ashtin did a great job in the Butterfly effect. Unfortunately, even though these two actores are cabable of good if not great acting moments some of that was missing. Some of the scenes were not just believable and didn’t have enough story line support.  Though the movie claims influence from the Hurricane Kaatrina aftermath, there was very little (none) to that effect in the movie. Overall, I liked the fact that the move brought forward some of what goes into saving lives from a water perspective. The special effects were pretty good and more than intimidating, Not sure I will ever go deep fishing again. I expected a little more emotion in the film than what was presented. Definitely a movie that could have been seen on DVD</a:t>
                      </a:r>
                      <a:endParaRPr sz="950">
                        <a:solidFill>
                          <a:srgbClr val="474747"/>
                        </a:solidFill>
                        <a:highlight>
                          <a:schemeClr val="lt1"/>
                        </a:highlight>
                      </a:endParaRPr>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lang="es" sz="1000"/>
                        <a:t>Positive</a:t>
                      </a:r>
                      <a:endParaRPr sz="1000"/>
                    </a:p>
                    <a:p>
                      <a:pPr indent="0" lvl="0" marL="0" marR="0" rtl="0" algn="ctr">
                        <a:lnSpc>
                          <a:spcPct val="100000"/>
                        </a:lnSpc>
                        <a:spcBef>
                          <a:spcPts val="0"/>
                        </a:spcBef>
                        <a:spcAft>
                          <a:spcPts val="0"/>
                        </a:spcAft>
                        <a:buClr>
                          <a:schemeClr val="dk1"/>
                        </a:buClr>
                        <a:buSzPts val="1100"/>
                        <a:buFont typeface="Arial"/>
                        <a:buNone/>
                      </a:pPr>
                      <a:r>
                        <a:t/>
                      </a:r>
                      <a:endParaRPr sz="1000"/>
                    </a:p>
                    <a:p>
                      <a:pPr indent="0" lvl="0" marL="0" marR="0" rtl="0" algn="ctr">
                        <a:lnSpc>
                          <a:spcPct val="100000"/>
                        </a:lnSpc>
                        <a:spcBef>
                          <a:spcPts val="0"/>
                        </a:spcBef>
                        <a:spcAft>
                          <a:spcPts val="0"/>
                        </a:spcAft>
                        <a:buClr>
                          <a:schemeClr val="dk1"/>
                        </a:buClr>
                        <a:buSzPts val="1100"/>
                        <a:buFont typeface="Arial"/>
                        <a:buNone/>
                      </a:pPr>
                      <a:r>
                        <a:t/>
                      </a:r>
                      <a:endParaRPr sz="1000"/>
                    </a:p>
                    <a:p>
                      <a:pPr indent="0" lvl="0" marL="0" marR="0" rtl="0" algn="ctr">
                        <a:lnSpc>
                          <a:spcPct val="100000"/>
                        </a:lnSpc>
                        <a:spcBef>
                          <a:spcPts val="0"/>
                        </a:spcBef>
                        <a:spcAft>
                          <a:spcPts val="0"/>
                        </a:spcAft>
                        <a:buClr>
                          <a:schemeClr val="dk1"/>
                        </a:buClr>
                        <a:buSzPts val="1100"/>
                        <a:buFont typeface="Arial"/>
                        <a:buNone/>
                      </a:pPr>
                      <a:r>
                        <a:rPr lang="es" sz="1000"/>
                        <a:t>Positive</a:t>
                      </a:r>
                      <a:endParaRPr sz="1000"/>
                    </a:p>
                  </a:txBody>
                  <a:tcPr marT="91425" marB="91425" marR="91425" marL="91425"/>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0"/>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s"/>
              <a:t>Creating a model to recognise sentiments (text)</a:t>
            </a:r>
            <a:endParaRPr/>
          </a:p>
        </p:txBody>
      </p:sp>
      <p:sp>
        <p:nvSpPr>
          <p:cNvPr id="284" name="Google Shape;284;p20"/>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s">
                <a:solidFill>
                  <a:srgbClr val="FF0000"/>
                </a:solidFill>
              </a:rPr>
              <a:t>Complete the graph :) </a:t>
            </a:r>
            <a:endParaRPr>
              <a:solidFill>
                <a:srgbClr val="FF0000"/>
              </a:solidFill>
            </a:endParaRPr>
          </a:p>
        </p:txBody>
      </p:sp>
      <p:pic>
        <p:nvPicPr>
          <p:cNvPr id="285" name="Google Shape;285;p20"/>
          <p:cNvPicPr preferRelativeResize="0"/>
          <p:nvPr/>
        </p:nvPicPr>
        <p:blipFill rotWithShape="1">
          <a:blip r:embed="rId3">
            <a:alphaModFix/>
          </a:blip>
          <a:srcRect b="0" l="0" r="0" t="0"/>
          <a:stretch/>
        </p:blipFill>
        <p:spPr>
          <a:xfrm>
            <a:off x="2131925" y="1852398"/>
            <a:ext cx="4483299" cy="2688350"/>
          </a:xfrm>
          <a:prstGeom prst="rect">
            <a:avLst/>
          </a:prstGeom>
          <a:noFill/>
          <a:ln>
            <a:noFill/>
          </a:ln>
        </p:spPr>
      </p:pic>
      <p:cxnSp>
        <p:nvCxnSpPr>
          <p:cNvPr id="286" name="Google Shape;286;p20"/>
          <p:cNvCxnSpPr/>
          <p:nvPr/>
        </p:nvCxnSpPr>
        <p:spPr>
          <a:xfrm>
            <a:off x="1329525" y="2712875"/>
            <a:ext cx="1034100" cy="0"/>
          </a:xfrm>
          <a:prstGeom prst="straightConnector1">
            <a:avLst/>
          </a:prstGeom>
          <a:noFill/>
          <a:ln cap="flat" cmpd="sng" w="9525">
            <a:solidFill>
              <a:schemeClr val="dk2"/>
            </a:solidFill>
            <a:prstDash val="solid"/>
            <a:round/>
            <a:headEnd len="sm" w="sm" type="none"/>
            <a:tailEnd len="med" w="med" type="triangle"/>
          </a:ln>
        </p:spPr>
      </p:cxnSp>
      <p:cxnSp>
        <p:nvCxnSpPr>
          <p:cNvPr id="287" name="Google Shape;287;p20"/>
          <p:cNvCxnSpPr/>
          <p:nvPr/>
        </p:nvCxnSpPr>
        <p:spPr>
          <a:xfrm>
            <a:off x="1342950" y="29478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288" name="Google Shape;288;p20"/>
          <p:cNvCxnSpPr/>
          <p:nvPr/>
        </p:nvCxnSpPr>
        <p:spPr>
          <a:xfrm>
            <a:off x="1342950" y="31764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289" name="Google Shape;289;p20"/>
          <p:cNvCxnSpPr/>
          <p:nvPr/>
        </p:nvCxnSpPr>
        <p:spPr>
          <a:xfrm>
            <a:off x="1342950" y="34050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290" name="Google Shape;290;p20"/>
          <p:cNvCxnSpPr/>
          <p:nvPr/>
        </p:nvCxnSpPr>
        <p:spPr>
          <a:xfrm>
            <a:off x="1342950" y="36336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291" name="Google Shape;291;p20"/>
          <p:cNvCxnSpPr/>
          <p:nvPr/>
        </p:nvCxnSpPr>
        <p:spPr>
          <a:xfrm>
            <a:off x="1342950" y="38622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292" name="Google Shape;292;p20"/>
          <p:cNvCxnSpPr/>
          <p:nvPr/>
        </p:nvCxnSpPr>
        <p:spPr>
          <a:xfrm>
            <a:off x="1342950" y="40908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293" name="Google Shape;293;p20"/>
          <p:cNvCxnSpPr/>
          <p:nvPr/>
        </p:nvCxnSpPr>
        <p:spPr>
          <a:xfrm>
            <a:off x="1342950" y="4319400"/>
            <a:ext cx="1047600" cy="0"/>
          </a:xfrm>
          <a:prstGeom prst="straightConnector1">
            <a:avLst/>
          </a:prstGeom>
          <a:noFill/>
          <a:ln cap="flat" cmpd="sng" w="9525">
            <a:solidFill>
              <a:schemeClr val="dk2"/>
            </a:solidFill>
            <a:prstDash val="solid"/>
            <a:round/>
            <a:headEnd len="sm" w="sm" type="none"/>
            <a:tailEnd len="med" w="med" type="triangle"/>
          </a:ln>
        </p:spPr>
      </p:cxnSp>
      <p:sp>
        <p:nvSpPr>
          <p:cNvPr id="294" name="Google Shape;294;p20"/>
          <p:cNvSpPr txBox="1"/>
          <p:nvPr/>
        </p:nvSpPr>
        <p:spPr>
          <a:xfrm>
            <a:off x="7627625" y="1722125"/>
            <a:ext cx="5081700" cy="5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295" name="Google Shape;295;p20"/>
          <p:cNvSpPr/>
          <p:nvPr/>
        </p:nvSpPr>
        <p:spPr>
          <a:xfrm>
            <a:off x="235500" y="2465075"/>
            <a:ext cx="1334100" cy="211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s" sz="1200"/>
              <a:t>This </a:t>
            </a:r>
            <a:endParaRPr sz="1200"/>
          </a:p>
          <a:p>
            <a:pPr indent="0" lvl="0" marL="0" rtl="0" algn="r">
              <a:lnSpc>
                <a:spcPct val="115000"/>
              </a:lnSpc>
              <a:spcBef>
                <a:spcPts val="0"/>
              </a:spcBef>
              <a:spcAft>
                <a:spcPts val="0"/>
              </a:spcAft>
              <a:buNone/>
            </a:pPr>
            <a:r>
              <a:rPr lang="es" sz="1200"/>
              <a:t>was </a:t>
            </a:r>
            <a:endParaRPr sz="1200"/>
          </a:p>
          <a:p>
            <a:pPr indent="0" lvl="0" marL="0" rtl="0" algn="r">
              <a:lnSpc>
                <a:spcPct val="115000"/>
              </a:lnSpc>
              <a:spcBef>
                <a:spcPts val="0"/>
              </a:spcBef>
              <a:spcAft>
                <a:spcPts val="0"/>
              </a:spcAft>
              <a:buNone/>
            </a:pPr>
            <a:r>
              <a:rPr lang="es" sz="1200"/>
              <a:t>the </a:t>
            </a:r>
            <a:endParaRPr sz="1200"/>
          </a:p>
          <a:p>
            <a:pPr indent="0" lvl="0" marL="0" rtl="0" algn="r">
              <a:lnSpc>
                <a:spcPct val="115000"/>
              </a:lnSpc>
              <a:spcBef>
                <a:spcPts val="0"/>
              </a:spcBef>
              <a:spcAft>
                <a:spcPts val="0"/>
              </a:spcAft>
              <a:buNone/>
            </a:pPr>
            <a:r>
              <a:rPr lang="es" sz="1200"/>
              <a:t>best </a:t>
            </a:r>
            <a:endParaRPr sz="1200"/>
          </a:p>
          <a:p>
            <a:pPr indent="0" lvl="0" marL="0" rtl="0" algn="r">
              <a:lnSpc>
                <a:spcPct val="115000"/>
              </a:lnSpc>
              <a:spcBef>
                <a:spcPts val="0"/>
              </a:spcBef>
              <a:spcAft>
                <a:spcPts val="0"/>
              </a:spcAft>
              <a:buNone/>
            </a:pPr>
            <a:r>
              <a:rPr lang="es" sz="1200"/>
              <a:t>movie</a:t>
            </a:r>
            <a:endParaRPr sz="1200"/>
          </a:p>
          <a:p>
            <a:pPr indent="0" lvl="0" marL="0" rtl="0" algn="r">
              <a:lnSpc>
                <a:spcPct val="115000"/>
              </a:lnSpc>
              <a:spcBef>
                <a:spcPts val="0"/>
              </a:spcBef>
              <a:spcAft>
                <a:spcPts val="0"/>
              </a:spcAft>
              <a:buNone/>
            </a:pPr>
            <a:r>
              <a:rPr lang="es" sz="1200"/>
              <a:t>I </a:t>
            </a:r>
            <a:endParaRPr sz="1200"/>
          </a:p>
          <a:p>
            <a:pPr indent="0" lvl="0" marL="0" rtl="0" algn="r">
              <a:lnSpc>
                <a:spcPct val="115000"/>
              </a:lnSpc>
              <a:spcBef>
                <a:spcPts val="0"/>
              </a:spcBef>
              <a:spcAft>
                <a:spcPts val="0"/>
              </a:spcAft>
              <a:buNone/>
            </a:pPr>
            <a:r>
              <a:rPr lang="es" sz="1200"/>
              <a:t>‘ve</a:t>
            </a:r>
            <a:endParaRPr sz="1200"/>
          </a:p>
          <a:p>
            <a:pPr indent="0" lvl="0" marL="0" rtl="0" algn="r">
              <a:lnSpc>
                <a:spcPct val="115000"/>
              </a:lnSpc>
              <a:spcBef>
                <a:spcPts val="0"/>
              </a:spcBef>
              <a:spcAft>
                <a:spcPts val="0"/>
              </a:spcAft>
              <a:buNone/>
            </a:pPr>
            <a:r>
              <a:rPr lang="es" sz="1200"/>
              <a:t>seen</a:t>
            </a:r>
            <a:endParaRPr sz="1200"/>
          </a:p>
        </p:txBody>
      </p:sp>
      <p:sp>
        <p:nvSpPr>
          <p:cNvPr id="296" name="Google Shape;296;p20"/>
          <p:cNvSpPr txBox="1"/>
          <p:nvPr/>
        </p:nvSpPr>
        <p:spPr>
          <a:xfrm>
            <a:off x="512450" y="2131700"/>
            <a:ext cx="10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INPUT</a:t>
            </a:r>
            <a:endParaRPr>
              <a:latin typeface="Open Sans"/>
              <a:ea typeface="Open Sans"/>
              <a:cs typeface="Open Sans"/>
              <a:sym typeface="Open Sans"/>
            </a:endParaRPr>
          </a:p>
        </p:txBody>
      </p:sp>
      <p:sp>
        <p:nvSpPr>
          <p:cNvPr id="297" name="Google Shape;297;p20"/>
          <p:cNvSpPr txBox="1"/>
          <p:nvPr/>
        </p:nvSpPr>
        <p:spPr>
          <a:xfrm>
            <a:off x="7187100" y="2265050"/>
            <a:ext cx="10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0000"/>
                </a:solidFill>
                <a:latin typeface="Open Sans"/>
                <a:ea typeface="Open Sans"/>
                <a:cs typeface="Open Sans"/>
                <a:sym typeface="Open Sans"/>
              </a:rPr>
              <a:t>OUTPUT</a:t>
            </a:r>
            <a:endParaRPr>
              <a:solidFill>
                <a:srgbClr val="FF0000"/>
              </a:solidFill>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dc387f01bc_1_18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s"/>
              <a:t>Creating a model to recognise sentiments (text)</a:t>
            </a:r>
            <a:endParaRPr/>
          </a:p>
        </p:txBody>
      </p:sp>
      <p:sp>
        <p:nvSpPr>
          <p:cNvPr id="303" name="Google Shape;303;gdc387f01bc_1_185"/>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s">
                <a:solidFill>
                  <a:srgbClr val="FF0000"/>
                </a:solidFill>
              </a:rPr>
              <a:t>Complete the graph :) </a:t>
            </a:r>
            <a:endParaRPr>
              <a:solidFill>
                <a:srgbClr val="FF0000"/>
              </a:solidFill>
            </a:endParaRPr>
          </a:p>
        </p:txBody>
      </p:sp>
      <p:pic>
        <p:nvPicPr>
          <p:cNvPr id="304" name="Google Shape;304;gdc387f01bc_1_185"/>
          <p:cNvPicPr preferRelativeResize="0"/>
          <p:nvPr/>
        </p:nvPicPr>
        <p:blipFill rotWithShape="1">
          <a:blip r:embed="rId3">
            <a:alphaModFix/>
          </a:blip>
          <a:srcRect b="0" l="0" r="0" t="0"/>
          <a:stretch/>
        </p:blipFill>
        <p:spPr>
          <a:xfrm>
            <a:off x="2131925" y="1852398"/>
            <a:ext cx="4483299" cy="2688350"/>
          </a:xfrm>
          <a:prstGeom prst="rect">
            <a:avLst/>
          </a:prstGeom>
          <a:noFill/>
          <a:ln>
            <a:noFill/>
          </a:ln>
        </p:spPr>
      </p:pic>
      <p:cxnSp>
        <p:nvCxnSpPr>
          <p:cNvPr id="305" name="Google Shape;305;gdc387f01bc_1_185"/>
          <p:cNvCxnSpPr/>
          <p:nvPr/>
        </p:nvCxnSpPr>
        <p:spPr>
          <a:xfrm>
            <a:off x="1329525" y="2712875"/>
            <a:ext cx="1034100" cy="0"/>
          </a:xfrm>
          <a:prstGeom prst="straightConnector1">
            <a:avLst/>
          </a:prstGeom>
          <a:noFill/>
          <a:ln cap="flat" cmpd="sng" w="9525">
            <a:solidFill>
              <a:schemeClr val="dk2"/>
            </a:solidFill>
            <a:prstDash val="solid"/>
            <a:round/>
            <a:headEnd len="sm" w="sm" type="none"/>
            <a:tailEnd len="med" w="med" type="triangle"/>
          </a:ln>
        </p:spPr>
      </p:cxnSp>
      <p:cxnSp>
        <p:nvCxnSpPr>
          <p:cNvPr id="306" name="Google Shape;306;gdc387f01bc_1_185"/>
          <p:cNvCxnSpPr/>
          <p:nvPr/>
        </p:nvCxnSpPr>
        <p:spPr>
          <a:xfrm>
            <a:off x="1342950" y="29478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307" name="Google Shape;307;gdc387f01bc_1_185"/>
          <p:cNvCxnSpPr/>
          <p:nvPr/>
        </p:nvCxnSpPr>
        <p:spPr>
          <a:xfrm>
            <a:off x="1342950" y="31764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308" name="Google Shape;308;gdc387f01bc_1_185"/>
          <p:cNvCxnSpPr/>
          <p:nvPr/>
        </p:nvCxnSpPr>
        <p:spPr>
          <a:xfrm>
            <a:off x="1342950" y="34050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309" name="Google Shape;309;gdc387f01bc_1_185"/>
          <p:cNvCxnSpPr/>
          <p:nvPr/>
        </p:nvCxnSpPr>
        <p:spPr>
          <a:xfrm>
            <a:off x="1342950" y="36336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310" name="Google Shape;310;gdc387f01bc_1_185"/>
          <p:cNvCxnSpPr/>
          <p:nvPr/>
        </p:nvCxnSpPr>
        <p:spPr>
          <a:xfrm>
            <a:off x="1342950" y="38622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311" name="Google Shape;311;gdc387f01bc_1_185"/>
          <p:cNvCxnSpPr/>
          <p:nvPr/>
        </p:nvCxnSpPr>
        <p:spPr>
          <a:xfrm>
            <a:off x="1342950" y="40908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312" name="Google Shape;312;gdc387f01bc_1_185"/>
          <p:cNvCxnSpPr/>
          <p:nvPr/>
        </p:nvCxnSpPr>
        <p:spPr>
          <a:xfrm>
            <a:off x="1342950" y="4319400"/>
            <a:ext cx="1047600" cy="0"/>
          </a:xfrm>
          <a:prstGeom prst="straightConnector1">
            <a:avLst/>
          </a:prstGeom>
          <a:noFill/>
          <a:ln cap="flat" cmpd="sng" w="9525">
            <a:solidFill>
              <a:schemeClr val="dk2"/>
            </a:solidFill>
            <a:prstDash val="solid"/>
            <a:round/>
            <a:headEnd len="sm" w="sm" type="none"/>
            <a:tailEnd len="med" w="med" type="triangle"/>
          </a:ln>
        </p:spPr>
      </p:cxnSp>
      <p:sp>
        <p:nvSpPr>
          <p:cNvPr id="313" name="Google Shape;313;gdc387f01bc_1_185"/>
          <p:cNvSpPr txBox="1"/>
          <p:nvPr/>
        </p:nvSpPr>
        <p:spPr>
          <a:xfrm>
            <a:off x="7627625" y="1722125"/>
            <a:ext cx="5081700" cy="5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14" name="Google Shape;314;gdc387f01bc_1_185"/>
          <p:cNvSpPr/>
          <p:nvPr/>
        </p:nvSpPr>
        <p:spPr>
          <a:xfrm>
            <a:off x="235500" y="2465075"/>
            <a:ext cx="1334100" cy="211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s" sz="1200"/>
              <a:t>This </a:t>
            </a:r>
            <a:endParaRPr sz="1200"/>
          </a:p>
          <a:p>
            <a:pPr indent="0" lvl="0" marL="0" rtl="0" algn="r">
              <a:lnSpc>
                <a:spcPct val="115000"/>
              </a:lnSpc>
              <a:spcBef>
                <a:spcPts val="0"/>
              </a:spcBef>
              <a:spcAft>
                <a:spcPts val="0"/>
              </a:spcAft>
              <a:buNone/>
            </a:pPr>
            <a:r>
              <a:rPr lang="es" sz="1200"/>
              <a:t>was </a:t>
            </a:r>
            <a:endParaRPr sz="1200"/>
          </a:p>
          <a:p>
            <a:pPr indent="0" lvl="0" marL="0" rtl="0" algn="r">
              <a:lnSpc>
                <a:spcPct val="115000"/>
              </a:lnSpc>
              <a:spcBef>
                <a:spcPts val="0"/>
              </a:spcBef>
              <a:spcAft>
                <a:spcPts val="0"/>
              </a:spcAft>
              <a:buNone/>
            </a:pPr>
            <a:r>
              <a:rPr lang="es" sz="1200"/>
              <a:t>the </a:t>
            </a:r>
            <a:endParaRPr sz="1200"/>
          </a:p>
          <a:p>
            <a:pPr indent="0" lvl="0" marL="0" rtl="0" algn="r">
              <a:lnSpc>
                <a:spcPct val="115000"/>
              </a:lnSpc>
              <a:spcBef>
                <a:spcPts val="0"/>
              </a:spcBef>
              <a:spcAft>
                <a:spcPts val="0"/>
              </a:spcAft>
              <a:buNone/>
            </a:pPr>
            <a:r>
              <a:rPr lang="es" sz="1200"/>
              <a:t>best </a:t>
            </a:r>
            <a:endParaRPr sz="1200"/>
          </a:p>
          <a:p>
            <a:pPr indent="0" lvl="0" marL="0" rtl="0" algn="r">
              <a:lnSpc>
                <a:spcPct val="115000"/>
              </a:lnSpc>
              <a:spcBef>
                <a:spcPts val="0"/>
              </a:spcBef>
              <a:spcAft>
                <a:spcPts val="0"/>
              </a:spcAft>
              <a:buNone/>
            </a:pPr>
            <a:r>
              <a:rPr lang="es" sz="1200"/>
              <a:t>movie</a:t>
            </a:r>
            <a:endParaRPr sz="1200"/>
          </a:p>
          <a:p>
            <a:pPr indent="0" lvl="0" marL="0" rtl="0" algn="r">
              <a:lnSpc>
                <a:spcPct val="115000"/>
              </a:lnSpc>
              <a:spcBef>
                <a:spcPts val="0"/>
              </a:spcBef>
              <a:spcAft>
                <a:spcPts val="0"/>
              </a:spcAft>
              <a:buNone/>
            </a:pPr>
            <a:r>
              <a:rPr lang="es" sz="1200"/>
              <a:t>I </a:t>
            </a:r>
            <a:endParaRPr sz="1200"/>
          </a:p>
          <a:p>
            <a:pPr indent="0" lvl="0" marL="0" rtl="0" algn="r">
              <a:lnSpc>
                <a:spcPct val="115000"/>
              </a:lnSpc>
              <a:spcBef>
                <a:spcPts val="0"/>
              </a:spcBef>
              <a:spcAft>
                <a:spcPts val="0"/>
              </a:spcAft>
              <a:buNone/>
            </a:pPr>
            <a:r>
              <a:rPr lang="es" sz="1200"/>
              <a:t>‘ve</a:t>
            </a:r>
            <a:endParaRPr sz="1200"/>
          </a:p>
          <a:p>
            <a:pPr indent="0" lvl="0" marL="0" rtl="0" algn="r">
              <a:lnSpc>
                <a:spcPct val="115000"/>
              </a:lnSpc>
              <a:spcBef>
                <a:spcPts val="0"/>
              </a:spcBef>
              <a:spcAft>
                <a:spcPts val="0"/>
              </a:spcAft>
              <a:buNone/>
            </a:pPr>
            <a:r>
              <a:rPr lang="es" sz="1200"/>
              <a:t>seen</a:t>
            </a:r>
            <a:endParaRPr sz="1200"/>
          </a:p>
        </p:txBody>
      </p:sp>
      <p:sp>
        <p:nvSpPr>
          <p:cNvPr id="315" name="Google Shape;315;gdc387f01bc_1_185"/>
          <p:cNvSpPr txBox="1"/>
          <p:nvPr/>
        </p:nvSpPr>
        <p:spPr>
          <a:xfrm>
            <a:off x="512450" y="2131700"/>
            <a:ext cx="10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INPUT</a:t>
            </a:r>
            <a:endParaRPr>
              <a:latin typeface="Open Sans"/>
              <a:ea typeface="Open Sans"/>
              <a:cs typeface="Open Sans"/>
              <a:sym typeface="Open Sans"/>
            </a:endParaRPr>
          </a:p>
        </p:txBody>
      </p:sp>
      <p:sp>
        <p:nvSpPr>
          <p:cNvPr id="316" name="Google Shape;316;gdc387f01bc_1_185"/>
          <p:cNvSpPr txBox="1"/>
          <p:nvPr/>
        </p:nvSpPr>
        <p:spPr>
          <a:xfrm>
            <a:off x="7187100" y="2265050"/>
            <a:ext cx="10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0000"/>
                </a:solidFill>
                <a:latin typeface="Open Sans"/>
                <a:ea typeface="Open Sans"/>
                <a:cs typeface="Open Sans"/>
                <a:sym typeface="Open Sans"/>
              </a:rPr>
              <a:t>OUTPUT</a:t>
            </a:r>
            <a:endParaRPr>
              <a:solidFill>
                <a:srgbClr val="FF0000"/>
              </a:solidFill>
              <a:latin typeface="Open Sans"/>
              <a:ea typeface="Open Sans"/>
              <a:cs typeface="Open Sans"/>
              <a:sym typeface="Open Sans"/>
            </a:endParaRPr>
          </a:p>
        </p:txBody>
      </p:sp>
      <p:pic>
        <p:nvPicPr>
          <p:cNvPr id="317" name="Google Shape;317;gdc387f01bc_1_185"/>
          <p:cNvPicPr preferRelativeResize="0"/>
          <p:nvPr/>
        </p:nvPicPr>
        <p:blipFill rotWithShape="1">
          <a:blip r:embed="rId4">
            <a:alphaModFix/>
          </a:blip>
          <a:srcRect b="0" l="0" r="0" t="0"/>
          <a:stretch/>
        </p:blipFill>
        <p:spPr>
          <a:xfrm>
            <a:off x="6774000" y="3246425"/>
            <a:ext cx="578829" cy="259475"/>
          </a:xfrm>
          <a:prstGeom prst="rect">
            <a:avLst/>
          </a:prstGeom>
          <a:noFill/>
          <a:ln>
            <a:noFill/>
          </a:ln>
        </p:spPr>
      </p:pic>
      <p:cxnSp>
        <p:nvCxnSpPr>
          <p:cNvPr id="318" name="Google Shape;318;gdc387f01bc_1_185"/>
          <p:cNvCxnSpPr>
            <a:endCxn id="317" idx="1"/>
          </p:cNvCxnSpPr>
          <p:nvPr/>
        </p:nvCxnSpPr>
        <p:spPr>
          <a:xfrm>
            <a:off x="6318600" y="3176362"/>
            <a:ext cx="455400" cy="199800"/>
          </a:xfrm>
          <a:prstGeom prst="straightConnector1">
            <a:avLst/>
          </a:prstGeom>
          <a:noFill/>
          <a:ln cap="flat" cmpd="sng" w="19050">
            <a:solidFill>
              <a:srgbClr val="212121"/>
            </a:solidFill>
            <a:prstDash val="solid"/>
            <a:round/>
            <a:headEnd len="sm" w="sm" type="none"/>
            <a:tailEnd len="med" w="med" type="triangle"/>
          </a:ln>
        </p:spPr>
      </p:cxnSp>
      <p:cxnSp>
        <p:nvCxnSpPr>
          <p:cNvPr id="319" name="Google Shape;319;gdc387f01bc_1_185"/>
          <p:cNvCxnSpPr>
            <a:endCxn id="317" idx="1"/>
          </p:cNvCxnSpPr>
          <p:nvPr/>
        </p:nvCxnSpPr>
        <p:spPr>
          <a:xfrm>
            <a:off x="6261300" y="3376162"/>
            <a:ext cx="512700" cy="0"/>
          </a:xfrm>
          <a:prstGeom prst="straightConnector1">
            <a:avLst/>
          </a:prstGeom>
          <a:noFill/>
          <a:ln cap="flat" cmpd="sng" w="19050">
            <a:solidFill>
              <a:srgbClr val="212121"/>
            </a:solidFill>
            <a:prstDash val="solid"/>
            <a:round/>
            <a:headEnd len="sm" w="sm" type="none"/>
            <a:tailEnd len="med" w="med" type="triangle"/>
          </a:ln>
        </p:spPr>
      </p:cxnSp>
      <p:cxnSp>
        <p:nvCxnSpPr>
          <p:cNvPr id="320" name="Google Shape;320;gdc387f01bc_1_185"/>
          <p:cNvCxnSpPr>
            <a:endCxn id="317" idx="1"/>
          </p:cNvCxnSpPr>
          <p:nvPr/>
        </p:nvCxnSpPr>
        <p:spPr>
          <a:xfrm flipH="1" rot="10800000">
            <a:off x="6289800" y="3376162"/>
            <a:ext cx="484200" cy="257400"/>
          </a:xfrm>
          <a:prstGeom prst="straightConnector1">
            <a:avLst/>
          </a:prstGeom>
          <a:noFill/>
          <a:ln cap="flat" cmpd="sng" w="19050">
            <a:solidFill>
              <a:srgbClr val="212121"/>
            </a:solidFill>
            <a:prstDash val="solid"/>
            <a:round/>
            <a:headEnd len="sm" w="sm" type="none"/>
            <a:tailEnd len="med" w="med" type="triangle"/>
          </a:ln>
        </p:spPr>
      </p:cxnSp>
      <p:cxnSp>
        <p:nvCxnSpPr>
          <p:cNvPr id="321" name="Google Shape;321;gdc387f01bc_1_185"/>
          <p:cNvCxnSpPr>
            <a:endCxn id="317" idx="1"/>
          </p:cNvCxnSpPr>
          <p:nvPr/>
        </p:nvCxnSpPr>
        <p:spPr>
          <a:xfrm flipH="1" rot="10800000">
            <a:off x="6289800" y="3376162"/>
            <a:ext cx="484200" cy="486000"/>
          </a:xfrm>
          <a:prstGeom prst="straightConnector1">
            <a:avLst/>
          </a:prstGeom>
          <a:noFill/>
          <a:ln cap="flat" cmpd="sng" w="19050">
            <a:solidFill>
              <a:srgbClr val="212121"/>
            </a:solidFill>
            <a:prstDash val="solid"/>
            <a:round/>
            <a:headEnd len="sm" w="sm" type="none"/>
            <a:tailEnd len="med" w="med" type="triangle"/>
          </a:ln>
        </p:spPr>
      </p:cxnSp>
      <p:sp>
        <p:nvSpPr>
          <p:cNvPr id="322" name="Google Shape;322;gdc387f01bc_1_185"/>
          <p:cNvSpPr txBox="1"/>
          <p:nvPr/>
        </p:nvSpPr>
        <p:spPr>
          <a:xfrm>
            <a:off x="7684775" y="3138275"/>
            <a:ext cx="1383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Polarity: </a:t>
            </a:r>
            <a:r>
              <a:rPr lang="es" sz="1100">
                <a:latin typeface="Open Sans"/>
                <a:ea typeface="Open Sans"/>
                <a:cs typeface="Open Sans"/>
                <a:sym typeface="Open Sans"/>
              </a:rPr>
              <a:t>positive/negative</a:t>
            </a:r>
            <a:endParaRPr sz="1100">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dc387f01bc_1_209"/>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s"/>
              <a:t>Creating a model to recognise sentiments (text)</a:t>
            </a:r>
            <a:endParaRPr/>
          </a:p>
        </p:txBody>
      </p:sp>
      <p:sp>
        <p:nvSpPr>
          <p:cNvPr id="328" name="Google Shape;328;gdc387f01bc_1_209"/>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s"/>
              <a:t>Complete the graph :) </a:t>
            </a:r>
            <a:endParaRPr/>
          </a:p>
        </p:txBody>
      </p:sp>
      <p:pic>
        <p:nvPicPr>
          <p:cNvPr id="329" name="Google Shape;329;gdc387f01bc_1_209"/>
          <p:cNvPicPr preferRelativeResize="0"/>
          <p:nvPr/>
        </p:nvPicPr>
        <p:blipFill rotWithShape="1">
          <a:blip r:embed="rId3">
            <a:alphaModFix/>
          </a:blip>
          <a:srcRect b="0" l="0" r="0" t="0"/>
          <a:stretch/>
        </p:blipFill>
        <p:spPr>
          <a:xfrm>
            <a:off x="2131925" y="1852398"/>
            <a:ext cx="4483299" cy="2688350"/>
          </a:xfrm>
          <a:prstGeom prst="rect">
            <a:avLst/>
          </a:prstGeom>
          <a:noFill/>
          <a:ln>
            <a:noFill/>
          </a:ln>
        </p:spPr>
      </p:pic>
      <p:cxnSp>
        <p:nvCxnSpPr>
          <p:cNvPr id="330" name="Google Shape;330;gdc387f01bc_1_209"/>
          <p:cNvCxnSpPr/>
          <p:nvPr/>
        </p:nvCxnSpPr>
        <p:spPr>
          <a:xfrm>
            <a:off x="1329525" y="2712875"/>
            <a:ext cx="1034100" cy="0"/>
          </a:xfrm>
          <a:prstGeom prst="straightConnector1">
            <a:avLst/>
          </a:prstGeom>
          <a:noFill/>
          <a:ln cap="flat" cmpd="sng" w="9525">
            <a:solidFill>
              <a:schemeClr val="dk2"/>
            </a:solidFill>
            <a:prstDash val="solid"/>
            <a:round/>
            <a:headEnd len="sm" w="sm" type="none"/>
            <a:tailEnd len="med" w="med" type="triangle"/>
          </a:ln>
        </p:spPr>
      </p:cxnSp>
      <p:cxnSp>
        <p:nvCxnSpPr>
          <p:cNvPr id="331" name="Google Shape;331;gdc387f01bc_1_209"/>
          <p:cNvCxnSpPr/>
          <p:nvPr/>
        </p:nvCxnSpPr>
        <p:spPr>
          <a:xfrm>
            <a:off x="1342950" y="29478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332" name="Google Shape;332;gdc387f01bc_1_209"/>
          <p:cNvCxnSpPr/>
          <p:nvPr/>
        </p:nvCxnSpPr>
        <p:spPr>
          <a:xfrm>
            <a:off x="1342950" y="31764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333" name="Google Shape;333;gdc387f01bc_1_209"/>
          <p:cNvCxnSpPr/>
          <p:nvPr/>
        </p:nvCxnSpPr>
        <p:spPr>
          <a:xfrm>
            <a:off x="1342950" y="34050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334" name="Google Shape;334;gdc387f01bc_1_209"/>
          <p:cNvCxnSpPr/>
          <p:nvPr/>
        </p:nvCxnSpPr>
        <p:spPr>
          <a:xfrm>
            <a:off x="1342950" y="36336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335" name="Google Shape;335;gdc387f01bc_1_209"/>
          <p:cNvCxnSpPr/>
          <p:nvPr/>
        </p:nvCxnSpPr>
        <p:spPr>
          <a:xfrm>
            <a:off x="1342950" y="38622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336" name="Google Shape;336;gdc387f01bc_1_209"/>
          <p:cNvCxnSpPr/>
          <p:nvPr/>
        </p:nvCxnSpPr>
        <p:spPr>
          <a:xfrm>
            <a:off x="1342950" y="40908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337" name="Google Shape;337;gdc387f01bc_1_209"/>
          <p:cNvCxnSpPr/>
          <p:nvPr/>
        </p:nvCxnSpPr>
        <p:spPr>
          <a:xfrm>
            <a:off x="1342950" y="4319400"/>
            <a:ext cx="1047600" cy="0"/>
          </a:xfrm>
          <a:prstGeom prst="straightConnector1">
            <a:avLst/>
          </a:prstGeom>
          <a:noFill/>
          <a:ln cap="flat" cmpd="sng" w="9525">
            <a:solidFill>
              <a:schemeClr val="dk2"/>
            </a:solidFill>
            <a:prstDash val="solid"/>
            <a:round/>
            <a:headEnd len="sm" w="sm" type="none"/>
            <a:tailEnd len="med" w="med" type="triangle"/>
          </a:ln>
        </p:spPr>
      </p:cxnSp>
      <p:sp>
        <p:nvSpPr>
          <p:cNvPr id="338" name="Google Shape;338;gdc387f01bc_1_209"/>
          <p:cNvSpPr txBox="1"/>
          <p:nvPr/>
        </p:nvSpPr>
        <p:spPr>
          <a:xfrm>
            <a:off x="7627625" y="1722125"/>
            <a:ext cx="5081700" cy="5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39" name="Google Shape;339;gdc387f01bc_1_209"/>
          <p:cNvSpPr/>
          <p:nvPr/>
        </p:nvSpPr>
        <p:spPr>
          <a:xfrm>
            <a:off x="235500" y="2465075"/>
            <a:ext cx="1334100" cy="211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s" sz="1200"/>
              <a:t>This </a:t>
            </a:r>
            <a:endParaRPr sz="1200"/>
          </a:p>
          <a:p>
            <a:pPr indent="0" lvl="0" marL="0" rtl="0" algn="r">
              <a:lnSpc>
                <a:spcPct val="115000"/>
              </a:lnSpc>
              <a:spcBef>
                <a:spcPts val="0"/>
              </a:spcBef>
              <a:spcAft>
                <a:spcPts val="0"/>
              </a:spcAft>
              <a:buNone/>
            </a:pPr>
            <a:r>
              <a:rPr lang="es" sz="1200"/>
              <a:t>was </a:t>
            </a:r>
            <a:endParaRPr sz="1200"/>
          </a:p>
          <a:p>
            <a:pPr indent="0" lvl="0" marL="0" rtl="0" algn="r">
              <a:lnSpc>
                <a:spcPct val="115000"/>
              </a:lnSpc>
              <a:spcBef>
                <a:spcPts val="0"/>
              </a:spcBef>
              <a:spcAft>
                <a:spcPts val="0"/>
              </a:spcAft>
              <a:buNone/>
            </a:pPr>
            <a:r>
              <a:rPr lang="es" sz="1200"/>
              <a:t>the </a:t>
            </a:r>
            <a:endParaRPr sz="1200"/>
          </a:p>
          <a:p>
            <a:pPr indent="0" lvl="0" marL="0" rtl="0" algn="r">
              <a:lnSpc>
                <a:spcPct val="115000"/>
              </a:lnSpc>
              <a:spcBef>
                <a:spcPts val="0"/>
              </a:spcBef>
              <a:spcAft>
                <a:spcPts val="0"/>
              </a:spcAft>
              <a:buNone/>
            </a:pPr>
            <a:r>
              <a:rPr lang="es" sz="1200"/>
              <a:t>best </a:t>
            </a:r>
            <a:endParaRPr sz="1200"/>
          </a:p>
          <a:p>
            <a:pPr indent="0" lvl="0" marL="0" rtl="0" algn="r">
              <a:lnSpc>
                <a:spcPct val="115000"/>
              </a:lnSpc>
              <a:spcBef>
                <a:spcPts val="0"/>
              </a:spcBef>
              <a:spcAft>
                <a:spcPts val="0"/>
              </a:spcAft>
              <a:buNone/>
            </a:pPr>
            <a:r>
              <a:rPr lang="es" sz="1200"/>
              <a:t>movie</a:t>
            </a:r>
            <a:endParaRPr sz="1200"/>
          </a:p>
          <a:p>
            <a:pPr indent="0" lvl="0" marL="0" rtl="0" algn="r">
              <a:lnSpc>
                <a:spcPct val="115000"/>
              </a:lnSpc>
              <a:spcBef>
                <a:spcPts val="0"/>
              </a:spcBef>
              <a:spcAft>
                <a:spcPts val="0"/>
              </a:spcAft>
              <a:buNone/>
            </a:pPr>
            <a:r>
              <a:rPr lang="es" sz="1200"/>
              <a:t>I </a:t>
            </a:r>
            <a:endParaRPr sz="1200"/>
          </a:p>
          <a:p>
            <a:pPr indent="0" lvl="0" marL="0" rtl="0" algn="r">
              <a:lnSpc>
                <a:spcPct val="115000"/>
              </a:lnSpc>
              <a:spcBef>
                <a:spcPts val="0"/>
              </a:spcBef>
              <a:spcAft>
                <a:spcPts val="0"/>
              </a:spcAft>
              <a:buNone/>
            </a:pPr>
            <a:r>
              <a:rPr lang="es" sz="1200"/>
              <a:t>‘ve</a:t>
            </a:r>
            <a:endParaRPr sz="1200"/>
          </a:p>
          <a:p>
            <a:pPr indent="0" lvl="0" marL="0" rtl="0" algn="r">
              <a:lnSpc>
                <a:spcPct val="115000"/>
              </a:lnSpc>
              <a:spcBef>
                <a:spcPts val="0"/>
              </a:spcBef>
              <a:spcAft>
                <a:spcPts val="0"/>
              </a:spcAft>
              <a:buNone/>
            </a:pPr>
            <a:r>
              <a:rPr lang="es" sz="1200"/>
              <a:t>seen</a:t>
            </a:r>
            <a:endParaRPr sz="1200"/>
          </a:p>
        </p:txBody>
      </p:sp>
      <p:sp>
        <p:nvSpPr>
          <p:cNvPr id="340" name="Google Shape;340;gdc387f01bc_1_209"/>
          <p:cNvSpPr txBox="1"/>
          <p:nvPr/>
        </p:nvSpPr>
        <p:spPr>
          <a:xfrm>
            <a:off x="512450" y="2131700"/>
            <a:ext cx="10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INPUT</a:t>
            </a:r>
            <a:endParaRPr>
              <a:latin typeface="Open Sans"/>
              <a:ea typeface="Open Sans"/>
              <a:cs typeface="Open Sans"/>
              <a:sym typeface="Open Sans"/>
            </a:endParaRPr>
          </a:p>
        </p:txBody>
      </p:sp>
      <p:sp>
        <p:nvSpPr>
          <p:cNvPr id="341" name="Google Shape;341;gdc387f01bc_1_209"/>
          <p:cNvSpPr txBox="1"/>
          <p:nvPr/>
        </p:nvSpPr>
        <p:spPr>
          <a:xfrm>
            <a:off x="7187100" y="2265050"/>
            <a:ext cx="10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Open Sans"/>
                <a:ea typeface="Open Sans"/>
                <a:cs typeface="Open Sans"/>
                <a:sym typeface="Open Sans"/>
              </a:rPr>
              <a:t>OUTPUT</a:t>
            </a:r>
            <a:endParaRPr>
              <a:solidFill>
                <a:schemeClr val="dk1"/>
              </a:solidFill>
              <a:latin typeface="Open Sans"/>
              <a:ea typeface="Open Sans"/>
              <a:cs typeface="Open Sans"/>
              <a:sym typeface="Open Sans"/>
            </a:endParaRPr>
          </a:p>
        </p:txBody>
      </p:sp>
      <p:pic>
        <p:nvPicPr>
          <p:cNvPr id="342" name="Google Shape;342;gdc387f01bc_1_209"/>
          <p:cNvPicPr preferRelativeResize="0"/>
          <p:nvPr/>
        </p:nvPicPr>
        <p:blipFill rotWithShape="1">
          <a:blip r:embed="rId4">
            <a:alphaModFix/>
          </a:blip>
          <a:srcRect b="0" l="0" r="0" t="0"/>
          <a:stretch/>
        </p:blipFill>
        <p:spPr>
          <a:xfrm>
            <a:off x="6774000" y="3246425"/>
            <a:ext cx="578829" cy="259475"/>
          </a:xfrm>
          <a:prstGeom prst="rect">
            <a:avLst/>
          </a:prstGeom>
          <a:noFill/>
          <a:ln>
            <a:noFill/>
          </a:ln>
        </p:spPr>
      </p:pic>
      <p:sp>
        <p:nvSpPr>
          <p:cNvPr id="343" name="Google Shape;343;gdc387f01bc_1_209"/>
          <p:cNvSpPr txBox="1"/>
          <p:nvPr/>
        </p:nvSpPr>
        <p:spPr>
          <a:xfrm>
            <a:off x="7684775" y="3138275"/>
            <a:ext cx="1383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Polarity: </a:t>
            </a:r>
            <a:r>
              <a:rPr lang="es" sz="1100">
                <a:latin typeface="Open Sans"/>
                <a:ea typeface="Open Sans"/>
                <a:cs typeface="Open Sans"/>
                <a:sym typeface="Open Sans"/>
              </a:rPr>
              <a:t>positive/negative</a:t>
            </a:r>
            <a:endParaRPr sz="1100">
              <a:latin typeface="Open Sans"/>
              <a:ea typeface="Open Sans"/>
              <a:cs typeface="Open Sans"/>
              <a:sym typeface="Open Sans"/>
            </a:endParaRPr>
          </a:p>
        </p:txBody>
      </p:sp>
      <p:cxnSp>
        <p:nvCxnSpPr>
          <p:cNvPr id="344" name="Google Shape;344;gdc387f01bc_1_209"/>
          <p:cNvCxnSpPr>
            <a:endCxn id="342" idx="1"/>
          </p:cNvCxnSpPr>
          <p:nvPr/>
        </p:nvCxnSpPr>
        <p:spPr>
          <a:xfrm>
            <a:off x="6318600" y="3176362"/>
            <a:ext cx="455400" cy="199800"/>
          </a:xfrm>
          <a:prstGeom prst="straightConnector1">
            <a:avLst/>
          </a:prstGeom>
          <a:noFill/>
          <a:ln cap="flat" cmpd="sng" w="19050">
            <a:solidFill>
              <a:srgbClr val="212121"/>
            </a:solidFill>
            <a:prstDash val="solid"/>
            <a:round/>
            <a:headEnd len="sm" w="sm" type="none"/>
            <a:tailEnd len="med" w="med" type="triangle"/>
          </a:ln>
        </p:spPr>
      </p:cxnSp>
      <p:cxnSp>
        <p:nvCxnSpPr>
          <p:cNvPr id="345" name="Google Shape;345;gdc387f01bc_1_209"/>
          <p:cNvCxnSpPr>
            <a:endCxn id="342" idx="1"/>
          </p:cNvCxnSpPr>
          <p:nvPr/>
        </p:nvCxnSpPr>
        <p:spPr>
          <a:xfrm>
            <a:off x="6261300" y="3376162"/>
            <a:ext cx="512700" cy="0"/>
          </a:xfrm>
          <a:prstGeom prst="straightConnector1">
            <a:avLst/>
          </a:prstGeom>
          <a:noFill/>
          <a:ln cap="flat" cmpd="sng" w="19050">
            <a:solidFill>
              <a:srgbClr val="212121"/>
            </a:solidFill>
            <a:prstDash val="solid"/>
            <a:round/>
            <a:headEnd len="sm" w="sm" type="none"/>
            <a:tailEnd len="med" w="med" type="triangle"/>
          </a:ln>
        </p:spPr>
      </p:cxnSp>
      <p:cxnSp>
        <p:nvCxnSpPr>
          <p:cNvPr id="346" name="Google Shape;346;gdc387f01bc_1_209"/>
          <p:cNvCxnSpPr>
            <a:endCxn id="342" idx="1"/>
          </p:cNvCxnSpPr>
          <p:nvPr/>
        </p:nvCxnSpPr>
        <p:spPr>
          <a:xfrm flipH="1" rot="10800000">
            <a:off x="6289800" y="3376162"/>
            <a:ext cx="484200" cy="257400"/>
          </a:xfrm>
          <a:prstGeom prst="straightConnector1">
            <a:avLst/>
          </a:prstGeom>
          <a:noFill/>
          <a:ln cap="flat" cmpd="sng" w="19050">
            <a:solidFill>
              <a:srgbClr val="212121"/>
            </a:solidFill>
            <a:prstDash val="solid"/>
            <a:round/>
            <a:headEnd len="sm" w="sm" type="none"/>
            <a:tailEnd len="med" w="med" type="triangle"/>
          </a:ln>
        </p:spPr>
      </p:cxnSp>
      <p:cxnSp>
        <p:nvCxnSpPr>
          <p:cNvPr id="347" name="Google Shape;347;gdc387f01bc_1_209"/>
          <p:cNvCxnSpPr>
            <a:endCxn id="342" idx="1"/>
          </p:cNvCxnSpPr>
          <p:nvPr/>
        </p:nvCxnSpPr>
        <p:spPr>
          <a:xfrm flipH="1" rot="10800000">
            <a:off x="6289800" y="3376162"/>
            <a:ext cx="484200" cy="486000"/>
          </a:xfrm>
          <a:prstGeom prst="straightConnector1">
            <a:avLst/>
          </a:prstGeom>
          <a:noFill/>
          <a:ln cap="flat" cmpd="sng" w="19050">
            <a:solidFill>
              <a:srgbClr val="212121"/>
            </a:solidFill>
            <a:prstDash val="solid"/>
            <a:round/>
            <a:headEnd len="sm" w="sm" type="none"/>
            <a:tailEnd len="med" w="med" type="triangle"/>
          </a:ln>
        </p:spPr>
      </p:cxnSp>
      <p:sp>
        <p:nvSpPr>
          <p:cNvPr id="348" name="Google Shape;348;gdc387f01bc_1_209"/>
          <p:cNvSpPr txBox="1"/>
          <p:nvPr/>
        </p:nvSpPr>
        <p:spPr>
          <a:xfrm>
            <a:off x="5428850" y="1192013"/>
            <a:ext cx="309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0000"/>
                </a:solidFill>
                <a:latin typeface="Open Sans"/>
                <a:ea typeface="Open Sans"/>
                <a:cs typeface="Open Sans"/>
                <a:sym typeface="Open Sans"/>
              </a:rPr>
              <a:t>How will a computational network </a:t>
            </a:r>
            <a:endParaRPr>
              <a:solidFill>
                <a:srgbClr val="FF0000"/>
              </a:solidFill>
              <a:latin typeface="Open Sans"/>
              <a:ea typeface="Open Sans"/>
              <a:cs typeface="Open Sans"/>
              <a:sym typeface="Open Sans"/>
            </a:endParaRPr>
          </a:p>
          <a:p>
            <a:pPr indent="0" lvl="0" marL="0" rtl="0" algn="l">
              <a:spcBef>
                <a:spcPts val="0"/>
              </a:spcBef>
              <a:spcAft>
                <a:spcPts val="0"/>
              </a:spcAft>
              <a:buNone/>
            </a:pPr>
            <a:r>
              <a:rPr lang="es">
                <a:solidFill>
                  <a:srgbClr val="FF0000"/>
                </a:solidFill>
                <a:latin typeface="Open Sans"/>
                <a:ea typeface="Open Sans"/>
                <a:cs typeface="Open Sans"/>
                <a:sym typeface="Open Sans"/>
              </a:rPr>
              <a:t>recognise text letters?</a:t>
            </a:r>
            <a:endParaRPr>
              <a:solidFill>
                <a:srgbClr val="FF0000"/>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dc387f01bc_1_234"/>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s"/>
              <a:t>Creating a model to recognise sentiments (text)</a:t>
            </a:r>
            <a:endParaRPr/>
          </a:p>
        </p:txBody>
      </p:sp>
      <p:sp>
        <p:nvSpPr>
          <p:cNvPr id="354" name="Google Shape;354;gdc387f01bc_1_234"/>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s"/>
              <a:t>Complete the graph :) </a:t>
            </a:r>
            <a:endParaRPr/>
          </a:p>
        </p:txBody>
      </p:sp>
      <p:pic>
        <p:nvPicPr>
          <p:cNvPr id="355" name="Google Shape;355;gdc387f01bc_1_234"/>
          <p:cNvPicPr preferRelativeResize="0"/>
          <p:nvPr/>
        </p:nvPicPr>
        <p:blipFill rotWithShape="1">
          <a:blip r:embed="rId3">
            <a:alphaModFix/>
          </a:blip>
          <a:srcRect b="0" l="0" r="0" t="0"/>
          <a:stretch/>
        </p:blipFill>
        <p:spPr>
          <a:xfrm>
            <a:off x="2131925" y="1852398"/>
            <a:ext cx="4483299" cy="2688350"/>
          </a:xfrm>
          <a:prstGeom prst="rect">
            <a:avLst/>
          </a:prstGeom>
          <a:noFill/>
          <a:ln>
            <a:noFill/>
          </a:ln>
        </p:spPr>
      </p:pic>
      <p:cxnSp>
        <p:nvCxnSpPr>
          <p:cNvPr id="356" name="Google Shape;356;gdc387f01bc_1_234"/>
          <p:cNvCxnSpPr/>
          <p:nvPr/>
        </p:nvCxnSpPr>
        <p:spPr>
          <a:xfrm>
            <a:off x="1329525" y="2712875"/>
            <a:ext cx="1034100" cy="0"/>
          </a:xfrm>
          <a:prstGeom prst="straightConnector1">
            <a:avLst/>
          </a:prstGeom>
          <a:noFill/>
          <a:ln cap="flat" cmpd="sng" w="9525">
            <a:solidFill>
              <a:schemeClr val="dk2"/>
            </a:solidFill>
            <a:prstDash val="solid"/>
            <a:round/>
            <a:headEnd len="sm" w="sm" type="none"/>
            <a:tailEnd len="med" w="med" type="triangle"/>
          </a:ln>
        </p:spPr>
      </p:cxnSp>
      <p:cxnSp>
        <p:nvCxnSpPr>
          <p:cNvPr id="357" name="Google Shape;357;gdc387f01bc_1_234"/>
          <p:cNvCxnSpPr/>
          <p:nvPr/>
        </p:nvCxnSpPr>
        <p:spPr>
          <a:xfrm>
            <a:off x="1342950" y="29478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358" name="Google Shape;358;gdc387f01bc_1_234"/>
          <p:cNvCxnSpPr/>
          <p:nvPr/>
        </p:nvCxnSpPr>
        <p:spPr>
          <a:xfrm>
            <a:off x="1342950" y="31764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359" name="Google Shape;359;gdc387f01bc_1_234"/>
          <p:cNvCxnSpPr/>
          <p:nvPr/>
        </p:nvCxnSpPr>
        <p:spPr>
          <a:xfrm>
            <a:off x="1342950" y="34050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360" name="Google Shape;360;gdc387f01bc_1_234"/>
          <p:cNvCxnSpPr/>
          <p:nvPr/>
        </p:nvCxnSpPr>
        <p:spPr>
          <a:xfrm>
            <a:off x="1342950" y="36336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361" name="Google Shape;361;gdc387f01bc_1_234"/>
          <p:cNvCxnSpPr/>
          <p:nvPr/>
        </p:nvCxnSpPr>
        <p:spPr>
          <a:xfrm>
            <a:off x="1342950" y="38622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362" name="Google Shape;362;gdc387f01bc_1_234"/>
          <p:cNvCxnSpPr/>
          <p:nvPr/>
        </p:nvCxnSpPr>
        <p:spPr>
          <a:xfrm>
            <a:off x="1342950" y="40908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363" name="Google Shape;363;gdc387f01bc_1_234"/>
          <p:cNvCxnSpPr/>
          <p:nvPr/>
        </p:nvCxnSpPr>
        <p:spPr>
          <a:xfrm>
            <a:off x="1342950" y="4319400"/>
            <a:ext cx="1047600" cy="0"/>
          </a:xfrm>
          <a:prstGeom prst="straightConnector1">
            <a:avLst/>
          </a:prstGeom>
          <a:noFill/>
          <a:ln cap="flat" cmpd="sng" w="9525">
            <a:solidFill>
              <a:schemeClr val="dk2"/>
            </a:solidFill>
            <a:prstDash val="solid"/>
            <a:round/>
            <a:headEnd len="sm" w="sm" type="none"/>
            <a:tailEnd len="med" w="med" type="triangle"/>
          </a:ln>
        </p:spPr>
      </p:cxnSp>
      <p:sp>
        <p:nvSpPr>
          <p:cNvPr id="364" name="Google Shape;364;gdc387f01bc_1_234"/>
          <p:cNvSpPr txBox="1"/>
          <p:nvPr/>
        </p:nvSpPr>
        <p:spPr>
          <a:xfrm>
            <a:off x="7627625" y="1722125"/>
            <a:ext cx="5081700" cy="5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65" name="Google Shape;365;gdc387f01bc_1_234"/>
          <p:cNvSpPr/>
          <p:nvPr/>
        </p:nvSpPr>
        <p:spPr>
          <a:xfrm>
            <a:off x="235500" y="2465075"/>
            <a:ext cx="1334100" cy="211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s" sz="1200"/>
              <a:t>This </a:t>
            </a:r>
            <a:endParaRPr sz="1200"/>
          </a:p>
          <a:p>
            <a:pPr indent="0" lvl="0" marL="0" rtl="0" algn="r">
              <a:lnSpc>
                <a:spcPct val="115000"/>
              </a:lnSpc>
              <a:spcBef>
                <a:spcPts val="0"/>
              </a:spcBef>
              <a:spcAft>
                <a:spcPts val="0"/>
              </a:spcAft>
              <a:buNone/>
            </a:pPr>
            <a:r>
              <a:rPr lang="es" sz="1200"/>
              <a:t>was </a:t>
            </a:r>
            <a:endParaRPr sz="1200"/>
          </a:p>
          <a:p>
            <a:pPr indent="0" lvl="0" marL="0" rtl="0" algn="r">
              <a:lnSpc>
                <a:spcPct val="115000"/>
              </a:lnSpc>
              <a:spcBef>
                <a:spcPts val="0"/>
              </a:spcBef>
              <a:spcAft>
                <a:spcPts val="0"/>
              </a:spcAft>
              <a:buNone/>
            </a:pPr>
            <a:r>
              <a:rPr lang="es" sz="1200"/>
              <a:t>the </a:t>
            </a:r>
            <a:endParaRPr sz="1200"/>
          </a:p>
          <a:p>
            <a:pPr indent="0" lvl="0" marL="0" rtl="0" algn="r">
              <a:lnSpc>
                <a:spcPct val="115000"/>
              </a:lnSpc>
              <a:spcBef>
                <a:spcPts val="0"/>
              </a:spcBef>
              <a:spcAft>
                <a:spcPts val="0"/>
              </a:spcAft>
              <a:buNone/>
            </a:pPr>
            <a:r>
              <a:rPr lang="es" sz="1200"/>
              <a:t>best </a:t>
            </a:r>
            <a:endParaRPr sz="1200"/>
          </a:p>
          <a:p>
            <a:pPr indent="0" lvl="0" marL="0" rtl="0" algn="r">
              <a:lnSpc>
                <a:spcPct val="115000"/>
              </a:lnSpc>
              <a:spcBef>
                <a:spcPts val="0"/>
              </a:spcBef>
              <a:spcAft>
                <a:spcPts val="0"/>
              </a:spcAft>
              <a:buNone/>
            </a:pPr>
            <a:r>
              <a:rPr lang="es" sz="1200"/>
              <a:t>movie</a:t>
            </a:r>
            <a:endParaRPr sz="1200"/>
          </a:p>
          <a:p>
            <a:pPr indent="0" lvl="0" marL="0" rtl="0" algn="r">
              <a:lnSpc>
                <a:spcPct val="115000"/>
              </a:lnSpc>
              <a:spcBef>
                <a:spcPts val="0"/>
              </a:spcBef>
              <a:spcAft>
                <a:spcPts val="0"/>
              </a:spcAft>
              <a:buNone/>
            </a:pPr>
            <a:r>
              <a:rPr lang="es" sz="1200"/>
              <a:t>I </a:t>
            </a:r>
            <a:endParaRPr sz="1200"/>
          </a:p>
          <a:p>
            <a:pPr indent="0" lvl="0" marL="0" rtl="0" algn="r">
              <a:lnSpc>
                <a:spcPct val="115000"/>
              </a:lnSpc>
              <a:spcBef>
                <a:spcPts val="0"/>
              </a:spcBef>
              <a:spcAft>
                <a:spcPts val="0"/>
              </a:spcAft>
              <a:buNone/>
            </a:pPr>
            <a:r>
              <a:rPr lang="es" sz="1200"/>
              <a:t>‘ve</a:t>
            </a:r>
            <a:endParaRPr sz="1200"/>
          </a:p>
          <a:p>
            <a:pPr indent="0" lvl="0" marL="0" rtl="0" algn="r">
              <a:lnSpc>
                <a:spcPct val="115000"/>
              </a:lnSpc>
              <a:spcBef>
                <a:spcPts val="0"/>
              </a:spcBef>
              <a:spcAft>
                <a:spcPts val="0"/>
              </a:spcAft>
              <a:buNone/>
            </a:pPr>
            <a:r>
              <a:rPr lang="es" sz="1200"/>
              <a:t>seen</a:t>
            </a:r>
            <a:endParaRPr sz="1200"/>
          </a:p>
        </p:txBody>
      </p:sp>
      <p:sp>
        <p:nvSpPr>
          <p:cNvPr id="366" name="Google Shape;366;gdc387f01bc_1_234"/>
          <p:cNvSpPr txBox="1"/>
          <p:nvPr/>
        </p:nvSpPr>
        <p:spPr>
          <a:xfrm>
            <a:off x="512450" y="2131700"/>
            <a:ext cx="10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INPUT</a:t>
            </a:r>
            <a:endParaRPr>
              <a:latin typeface="Open Sans"/>
              <a:ea typeface="Open Sans"/>
              <a:cs typeface="Open Sans"/>
              <a:sym typeface="Open Sans"/>
            </a:endParaRPr>
          </a:p>
        </p:txBody>
      </p:sp>
      <p:sp>
        <p:nvSpPr>
          <p:cNvPr id="367" name="Google Shape;367;gdc387f01bc_1_234"/>
          <p:cNvSpPr txBox="1"/>
          <p:nvPr/>
        </p:nvSpPr>
        <p:spPr>
          <a:xfrm>
            <a:off x="7187100" y="2265050"/>
            <a:ext cx="10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Open Sans"/>
                <a:ea typeface="Open Sans"/>
                <a:cs typeface="Open Sans"/>
                <a:sym typeface="Open Sans"/>
              </a:rPr>
              <a:t>OUTPUT</a:t>
            </a:r>
            <a:endParaRPr>
              <a:solidFill>
                <a:schemeClr val="dk1"/>
              </a:solidFill>
              <a:latin typeface="Open Sans"/>
              <a:ea typeface="Open Sans"/>
              <a:cs typeface="Open Sans"/>
              <a:sym typeface="Open Sans"/>
            </a:endParaRPr>
          </a:p>
        </p:txBody>
      </p:sp>
      <p:pic>
        <p:nvPicPr>
          <p:cNvPr id="368" name="Google Shape;368;gdc387f01bc_1_234"/>
          <p:cNvPicPr preferRelativeResize="0"/>
          <p:nvPr/>
        </p:nvPicPr>
        <p:blipFill rotWithShape="1">
          <a:blip r:embed="rId4">
            <a:alphaModFix/>
          </a:blip>
          <a:srcRect b="0" l="0" r="0" t="0"/>
          <a:stretch/>
        </p:blipFill>
        <p:spPr>
          <a:xfrm>
            <a:off x="6774000" y="3246425"/>
            <a:ext cx="578829" cy="259475"/>
          </a:xfrm>
          <a:prstGeom prst="rect">
            <a:avLst/>
          </a:prstGeom>
          <a:noFill/>
          <a:ln>
            <a:noFill/>
          </a:ln>
        </p:spPr>
      </p:pic>
      <p:cxnSp>
        <p:nvCxnSpPr>
          <p:cNvPr id="369" name="Google Shape;369;gdc387f01bc_1_234"/>
          <p:cNvCxnSpPr>
            <a:endCxn id="368" idx="1"/>
          </p:cNvCxnSpPr>
          <p:nvPr/>
        </p:nvCxnSpPr>
        <p:spPr>
          <a:xfrm>
            <a:off x="6318600" y="3176362"/>
            <a:ext cx="455400" cy="199800"/>
          </a:xfrm>
          <a:prstGeom prst="straightConnector1">
            <a:avLst/>
          </a:prstGeom>
          <a:noFill/>
          <a:ln cap="flat" cmpd="sng" w="19050">
            <a:solidFill>
              <a:srgbClr val="212121"/>
            </a:solidFill>
            <a:prstDash val="solid"/>
            <a:round/>
            <a:headEnd len="sm" w="sm" type="none"/>
            <a:tailEnd len="med" w="med" type="triangle"/>
          </a:ln>
        </p:spPr>
      </p:cxnSp>
      <p:cxnSp>
        <p:nvCxnSpPr>
          <p:cNvPr id="370" name="Google Shape;370;gdc387f01bc_1_234"/>
          <p:cNvCxnSpPr>
            <a:endCxn id="368" idx="1"/>
          </p:cNvCxnSpPr>
          <p:nvPr/>
        </p:nvCxnSpPr>
        <p:spPr>
          <a:xfrm>
            <a:off x="6261300" y="3376162"/>
            <a:ext cx="512700" cy="0"/>
          </a:xfrm>
          <a:prstGeom prst="straightConnector1">
            <a:avLst/>
          </a:prstGeom>
          <a:noFill/>
          <a:ln cap="flat" cmpd="sng" w="19050">
            <a:solidFill>
              <a:srgbClr val="212121"/>
            </a:solidFill>
            <a:prstDash val="solid"/>
            <a:round/>
            <a:headEnd len="sm" w="sm" type="none"/>
            <a:tailEnd len="med" w="med" type="triangle"/>
          </a:ln>
        </p:spPr>
      </p:cxnSp>
      <p:cxnSp>
        <p:nvCxnSpPr>
          <p:cNvPr id="371" name="Google Shape;371;gdc387f01bc_1_234"/>
          <p:cNvCxnSpPr>
            <a:endCxn id="368" idx="1"/>
          </p:cNvCxnSpPr>
          <p:nvPr/>
        </p:nvCxnSpPr>
        <p:spPr>
          <a:xfrm flipH="1" rot="10800000">
            <a:off x="6289800" y="3376162"/>
            <a:ext cx="484200" cy="257400"/>
          </a:xfrm>
          <a:prstGeom prst="straightConnector1">
            <a:avLst/>
          </a:prstGeom>
          <a:noFill/>
          <a:ln cap="flat" cmpd="sng" w="19050">
            <a:solidFill>
              <a:srgbClr val="212121"/>
            </a:solidFill>
            <a:prstDash val="solid"/>
            <a:round/>
            <a:headEnd len="sm" w="sm" type="none"/>
            <a:tailEnd len="med" w="med" type="triangle"/>
          </a:ln>
        </p:spPr>
      </p:cxnSp>
      <p:cxnSp>
        <p:nvCxnSpPr>
          <p:cNvPr id="372" name="Google Shape;372;gdc387f01bc_1_234"/>
          <p:cNvCxnSpPr>
            <a:endCxn id="368" idx="1"/>
          </p:cNvCxnSpPr>
          <p:nvPr/>
        </p:nvCxnSpPr>
        <p:spPr>
          <a:xfrm flipH="1" rot="10800000">
            <a:off x="6289800" y="3376162"/>
            <a:ext cx="484200" cy="486000"/>
          </a:xfrm>
          <a:prstGeom prst="straightConnector1">
            <a:avLst/>
          </a:prstGeom>
          <a:noFill/>
          <a:ln cap="flat" cmpd="sng" w="19050">
            <a:solidFill>
              <a:srgbClr val="212121"/>
            </a:solidFill>
            <a:prstDash val="solid"/>
            <a:round/>
            <a:headEnd len="sm" w="sm" type="none"/>
            <a:tailEnd len="med" w="med" type="triangle"/>
          </a:ln>
        </p:spPr>
      </p:cxnSp>
      <p:sp>
        <p:nvSpPr>
          <p:cNvPr id="373" name="Google Shape;373;gdc387f01bc_1_234"/>
          <p:cNvSpPr txBox="1"/>
          <p:nvPr/>
        </p:nvSpPr>
        <p:spPr>
          <a:xfrm>
            <a:off x="5428850" y="1192013"/>
            <a:ext cx="309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0000"/>
                </a:solidFill>
                <a:latin typeface="Open Sans"/>
                <a:ea typeface="Open Sans"/>
                <a:cs typeface="Open Sans"/>
                <a:sym typeface="Open Sans"/>
              </a:rPr>
              <a:t>How will a computational network </a:t>
            </a:r>
            <a:endParaRPr>
              <a:solidFill>
                <a:srgbClr val="FF0000"/>
              </a:solidFill>
              <a:latin typeface="Open Sans"/>
              <a:ea typeface="Open Sans"/>
              <a:cs typeface="Open Sans"/>
              <a:sym typeface="Open Sans"/>
            </a:endParaRPr>
          </a:p>
          <a:p>
            <a:pPr indent="0" lvl="0" marL="0" rtl="0" algn="l">
              <a:spcBef>
                <a:spcPts val="0"/>
              </a:spcBef>
              <a:spcAft>
                <a:spcPts val="0"/>
              </a:spcAft>
              <a:buNone/>
            </a:pPr>
            <a:r>
              <a:rPr lang="es">
                <a:solidFill>
                  <a:srgbClr val="FF0000"/>
                </a:solidFill>
                <a:latin typeface="Open Sans"/>
                <a:ea typeface="Open Sans"/>
                <a:cs typeface="Open Sans"/>
                <a:sym typeface="Open Sans"/>
              </a:rPr>
              <a:t>recognise text letters?</a:t>
            </a:r>
            <a:endParaRPr>
              <a:solidFill>
                <a:srgbClr val="FF0000"/>
              </a:solidFill>
              <a:latin typeface="Open Sans"/>
              <a:ea typeface="Open Sans"/>
              <a:cs typeface="Open Sans"/>
              <a:sym typeface="Open Sans"/>
            </a:endParaRPr>
          </a:p>
        </p:txBody>
      </p:sp>
      <p:sp>
        <p:nvSpPr>
          <p:cNvPr id="374" name="Google Shape;374;gdc387f01bc_1_234"/>
          <p:cNvSpPr/>
          <p:nvPr/>
        </p:nvSpPr>
        <p:spPr>
          <a:xfrm>
            <a:off x="1621350" y="2465075"/>
            <a:ext cx="455400" cy="2086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000"/>
              <a:t>102</a:t>
            </a:r>
            <a:endParaRPr sz="1000"/>
          </a:p>
          <a:p>
            <a:pPr indent="0" lvl="0" marL="0" rtl="0" algn="l">
              <a:lnSpc>
                <a:spcPct val="150000"/>
              </a:lnSpc>
              <a:spcBef>
                <a:spcPts val="0"/>
              </a:spcBef>
              <a:spcAft>
                <a:spcPts val="0"/>
              </a:spcAft>
              <a:buNone/>
            </a:pPr>
            <a:r>
              <a:rPr lang="es" sz="1000"/>
              <a:t>10</a:t>
            </a:r>
            <a:endParaRPr sz="1000"/>
          </a:p>
          <a:p>
            <a:pPr indent="0" lvl="0" marL="0" rtl="0" algn="l">
              <a:lnSpc>
                <a:spcPct val="150000"/>
              </a:lnSpc>
              <a:spcBef>
                <a:spcPts val="0"/>
              </a:spcBef>
              <a:spcAft>
                <a:spcPts val="0"/>
              </a:spcAft>
              <a:buNone/>
            </a:pPr>
            <a:r>
              <a:rPr lang="es" sz="1000"/>
              <a:t>20</a:t>
            </a:r>
            <a:endParaRPr sz="1000"/>
          </a:p>
          <a:p>
            <a:pPr indent="0" lvl="0" marL="0" rtl="0" algn="l">
              <a:lnSpc>
                <a:spcPct val="150000"/>
              </a:lnSpc>
              <a:spcBef>
                <a:spcPts val="0"/>
              </a:spcBef>
              <a:spcAft>
                <a:spcPts val="0"/>
              </a:spcAft>
              <a:buNone/>
            </a:pPr>
            <a:r>
              <a:rPr lang="es" sz="1000"/>
              <a:t>118</a:t>
            </a:r>
            <a:endParaRPr sz="1000"/>
          </a:p>
          <a:p>
            <a:pPr indent="0" lvl="0" marL="0" rtl="0" algn="l">
              <a:lnSpc>
                <a:spcPct val="150000"/>
              </a:lnSpc>
              <a:spcBef>
                <a:spcPts val="0"/>
              </a:spcBef>
              <a:spcAft>
                <a:spcPts val="0"/>
              </a:spcAft>
              <a:buNone/>
            </a:pPr>
            <a:r>
              <a:rPr lang="es" sz="1000"/>
              <a:t>127</a:t>
            </a:r>
            <a:endParaRPr sz="1000"/>
          </a:p>
          <a:p>
            <a:pPr indent="0" lvl="0" marL="0" rtl="0" algn="l">
              <a:lnSpc>
                <a:spcPct val="150000"/>
              </a:lnSpc>
              <a:spcBef>
                <a:spcPts val="0"/>
              </a:spcBef>
              <a:spcAft>
                <a:spcPts val="0"/>
              </a:spcAft>
              <a:buNone/>
            </a:pPr>
            <a:r>
              <a:rPr lang="es" sz="1000"/>
              <a:t>118</a:t>
            </a:r>
            <a:endParaRPr sz="1000"/>
          </a:p>
          <a:p>
            <a:pPr indent="0" lvl="0" marL="0" rtl="0" algn="l">
              <a:lnSpc>
                <a:spcPct val="150000"/>
              </a:lnSpc>
              <a:spcBef>
                <a:spcPts val="0"/>
              </a:spcBef>
              <a:spcAft>
                <a:spcPts val="0"/>
              </a:spcAft>
              <a:buNone/>
            </a:pPr>
            <a:r>
              <a:rPr lang="es" sz="1000"/>
              <a:t>111</a:t>
            </a:r>
            <a:endParaRPr sz="1000"/>
          </a:p>
          <a:p>
            <a:pPr indent="0" lvl="0" marL="0" rtl="0" algn="l">
              <a:lnSpc>
                <a:spcPct val="150000"/>
              </a:lnSpc>
              <a:spcBef>
                <a:spcPts val="0"/>
              </a:spcBef>
              <a:spcAft>
                <a:spcPts val="0"/>
              </a:spcAft>
              <a:buNone/>
            </a:pPr>
            <a:r>
              <a:rPr lang="es" sz="1000"/>
              <a:t>580</a:t>
            </a:r>
            <a:endParaRPr sz="1300"/>
          </a:p>
        </p:txBody>
      </p:sp>
      <p:sp>
        <p:nvSpPr>
          <p:cNvPr id="375" name="Google Shape;375;gdc387f01bc_1_234"/>
          <p:cNvSpPr/>
          <p:nvPr/>
        </p:nvSpPr>
        <p:spPr>
          <a:xfrm>
            <a:off x="7351400" y="3217950"/>
            <a:ext cx="400800" cy="400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lang="es" sz="1000"/>
              <a:t>0/1</a:t>
            </a:r>
            <a:endParaRPr sz="1000"/>
          </a:p>
        </p:txBody>
      </p:sp>
      <p:sp>
        <p:nvSpPr>
          <p:cNvPr id="376" name="Google Shape;376;gdc387f01bc_1_234"/>
          <p:cNvSpPr txBox="1"/>
          <p:nvPr/>
        </p:nvSpPr>
        <p:spPr>
          <a:xfrm>
            <a:off x="7684775" y="3138275"/>
            <a:ext cx="1383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Polarity: </a:t>
            </a:r>
            <a:r>
              <a:rPr lang="es" sz="1100">
                <a:latin typeface="Open Sans"/>
                <a:ea typeface="Open Sans"/>
                <a:cs typeface="Open Sans"/>
                <a:sym typeface="Open Sans"/>
              </a:rPr>
              <a:t>positive/negative</a:t>
            </a:r>
            <a:endParaRPr sz="1100">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dc387f01bc_1_262"/>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s"/>
              <a:t>Creating a model to recognise sentiments (text)</a:t>
            </a:r>
            <a:endParaRPr/>
          </a:p>
        </p:txBody>
      </p:sp>
      <p:sp>
        <p:nvSpPr>
          <p:cNvPr id="382" name="Google Shape;382;gdc387f01bc_1_262"/>
          <p:cNvSpPr txBox="1"/>
          <p:nvPr/>
        </p:nvSpPr>
        <p:spPr>
          <a:xfrm>
            <a:off x="7627625" y="1722125"/>
            <a:ext cx="5081700" cy="5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83" name="Google Shape;383;gdc387f01bc_1_262"/>
          <p:cNvSpPr txBox="1"/>
          <p:nvPr/>
        </p:nvSpPr>
        <p:spPr>
          <a:xfrm>
            <a:off x="512450" y="2131700"/>
            <a:ext cx="10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INPUT</a:t>
            </a:r>
            <a:endParaRPr>
              <a:latin typeface="Open Sans"/>
              <a:ea typeface="Open Sans"/>
              <a:cs typeface="Open Sans"/>
              <a:sym typeface="Open Sans"/>
            </a:endParaRPr>
          </a:p>
        </p:txBody>
      </p:sp>
      <p:pic>
        <p:nvPicPr>
          <p:cNvPr id="384" name="Google Shape;384;gdc387f01bc_1_262"/>
          <p:cNvPicPr preferRelativeResize="0"/>
          <p:nvPr/>
        </p:nvPicPr>
        <p:blipFill>
          <a:blip r:embed="rId3">
            <a:alphaModFix/>
          </a:blip>
          <a:stretch>
            <a:fillRect/>
          </a:stretch>
        </p:blipFill>
        <p:spPr>
          <a:xfrm>
            <a:off x="512450" y="1283525"/>
            <a:ext cx="4787276" cy="1473000"/>
          </a:xfrm>
          <a:prstGeom prst="rect">
            <a:avLst/>
          </a:prstGeom>
          <a:noFill/>
          <a:ln>
            <a:noFill/>
          </a:ln>
        </p:spPr>
      </p:pic>
      <p:sp>
        <p:nvSpPr>
          <p:cNvPr id="385" name="Google Shape;385;gdc387f01bc_1_262"/>
          <p:cNvSpPr txBox="1"/>
          <p:nvPr/>
        </p:nvSpPr>
        <p:spPr>
          <a:xfrm>
            <a:off x="676275" y="2985125"/>
            <a:ext cx="49131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s">
                <a:latin typeface="Open Sans"/>
                <a:ea typeface="Open Sans"/>
                <a:cs typeface="Open Sans"/>
                <a:sym typeface="Open Sans"/>
              </a:rPr>
              <a:t>we have the dataset </a:t>
            </a:r>
            <a:r>
              <a:rPr lang="es">
                <a:solidFill>
                  <a:schemeClr val="dk1"/>
                </a:solidFill>
                <a:latin typeface="Open Sans"/>
                <a:ea typeface="Open Sans"/>
                <a:cs typeface="Open Sans"/>
                <a:sym typeface="Open Sans"/>
              </a:rPr>
              <a:t>(open-source benchmark)</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s">
                <a:latin typeface="Open Sans"/>
                <a:ea typeface="Open Sans"/>
                <a:cs typeface="Open Sans"/>
                <a:sym typeface="Open Sans"/>
              </a:rPr>
              <a:t>we know the tricks: transform text to integers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s">
                <a:latin typeface="Open Sans"/>
                <a:ea typeface="Open Sans"/>
                <a:cs typeface="Open Sans"/>
                <a:sym typeface="Open Sans"/>
              </a:rPr>
              <a:t>we can find a deep neural network model from the many…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Great!</a:t>
            </a:r>
            <a:endParaRPr>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dc387f01bc_1_29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s"/>
              <a:t>Creating a model to recognise sentiments (text)</a:t>
            </a:r>
            <a:endParaRPr/>
          </a:p>
        </p:txBody>
      </p:sp>
      <p:sp>
        <p:nvSpPr>
          <p:cNvPr id="391" name="Google Shape;391;gdc387f01bc_1_291"/>
          <p:cNvSpPr txBox="1"/>
          <p:nvPr/>
        </p:nvSpPr>
        <p:spPr>
          <a:xfrm>
            <a:off x="7627625" y="1722125"/>
            <a:ext cx="5081700" cy="5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392" name="Google Shape;392;gdc387f01bc_1_291"/>
          <p:cNvSpPr txBox="1"/>
          <p:nvPr/>
        </p:nvSpPr>
        <p:spPr>
          <a:xfrm>
            <a:off x="512450" y="2131700"/>
            <a:ext cx="10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INPUT</a:t>
            </a:r>
            <a:endParaRPr>
              <a:latin typeface="Open Sans"/>
              <a:ea typeface="Open Sans"/>
              <a:cs typeface="Open Sans"/>
              <a:sym typeface="Open Sans"/>
            </a:endParaRPr>
          </a:p>
        </p:txBody>
      </p:sp>
      <p:pic>
        <p:nvPicPr>
          <p:cNvPr id="393" name="Google Shape;393;gdc387f01bc_1_291"/>
          <p:cNvPicPr preferRelativeResize="0"/>
          <p:nvPr/>
        </p:nvPicPr>
        <p:blipFill>
          <a:blip r:embed="rId3">
            <a:alphaModFix/>
          </a:blip>
          <a:stretch>
            <a:fillRect/>
          </a:stretch>
        </p:blipFill>
        <p:spPr>
          <a:xfrm>
            <a:off x="512450" y="1283525"/>
            <a:ext cx="4787276" cy="1473000"/>
          </a:xfrm>
          <a:prstGeom prst="rect">
            <a:avLst/>
          </a:prstGeom>
          <a:noFill/>
          <a:ln>
            <a:noFill/>
          </a:ln>
        </p:spPr>
      </p:pic>
      <p:sp>
        <p:nvSpPr>
          <p:cNvPr id="394" name="Google Shape;394;gdc387f01bc_1_291"/>
          <p:cNvSpPr txBox="1"/>
          <p:nvPr/>
        </p:nvSpPr>
        <p:spPr>
          <a:xfrm>
            <a:off x="676275" y="2985125"/>
            <a:ext cx="49131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s">
                <a:latin typeface="Open Sans"/>
                <a:ea typeface="Open Sans"/>
                <a:cs typeface="Open Sans"/>
                <a:sym typeface="Open Sans"/>
              </a:rPr>
              <a:t>we have the dataset (open-source benchmark)</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s">
                <a:latin typeface="Open Sans"/>
                <a:ea typeface="Open Sans"/>
                <a:cs typeface="Open Sans"/>
                <a:sym typeface="Open Sans"/>
              </a:rPr>
              <a:t>we know the tricks: transform text to integers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s">
                <a:latin typeface="Open Sans"/>
                <a:ea typeface="Open Sans"/>
                <a:cs typeface="Open Sans"/>
                <a:sym typeface="Open Sans"/>
              </a:rPr>
              <a:t>we can find a deep neural network model from the many…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Great!</a:t>
            </a:r>
            <a:endParaRPr>
              <a:latin typeface="Open Sans"/>
              <a:ea typeface="Open Sans"/>
              <a:cs typeface="Open Sans"/>
              <a:sym typeface="Open Sans"/>
            </a:endParaRPr>
          </a:p>
        </p:txBody>
      </p:sp>
      <p:sp>
        <p:nvSpPr>
          <p:cNvPr id="395" name="Google Shape;395;gdc387f01bc_1_291"/>
          <p:cNvSpPr txBox="1"/>
          <p:nvPr/>
        </p:nvSpPr>
        <p:spPr>
          <a:xfrm>
            <a:off x="6629400" y="2889825"/>
            <a:ext cx="1417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Open Sans"/>
                <a:ea typeface="Open Sans"/>
                <a:cs typeface="Open Sans"/>
                <a:sym typeface="Open Sans"/>
              </a:rPr>
              <a:t>Well not yet!!</a:t>
            </a:r>
            <a:endParaRPr b="1">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Are we going to assign </a:t>
            </a:r>
            <a:endParaRPr>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the integers randomly??</a:t>
            </a:r>
            <a:endParaRPr>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d667fa2391_0_6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The idea of word-embeddings</a:t>
            </a:r>
            <a:endParaRPr/>
          </a:p>
        </p:txBody>
      </p:sp>
      <p:sp>
        <p:nvSpPr>
          <p:cNvPr id="401" name="Google Shape;401;gd667fa2391_0_60"/>
          <p:cNvSpPr txBox="1"/>
          <p:nvPr/>
        </p:nvSpPr>
        <p:spPr>
          <a:xfrm>
            <a:off x="272100" y="1071025"/>
            <a:ext cx="84078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s">
                <a:latin typeface="Open Sans"/>
                <a:ea typeface="Open Sans"/>
                <a:cs typeface="Open Sans"/>
                <a:sym typeface="Open Sans"/>
              </a:rPr>
              <a:t>Instead of representing the word as an integer represent it as a </a:t>
            </a:r>
            <a:r>
              <a:rPr lang="es" u="sng">
                <a:latin typeface="Open Sans"/>
                <a:ea typeface="Open Sans"/>
                <a:cs typeface="Open Sans"/>
                <a:sym typeface="Open Sans"/>
              </a:rPr>
              <a:t>vector</a:t>
            </a:r>
            <a:endParaRPr u="sng">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s">
                <a:latin typeface="Open Sans"/>
                <a:ea typeface="Open Sans"/>
                <a:cs typeface="Open Sans"/>
                <a:sym typeface="Open Sans"/>
              </a:rPr>
              <a:t>The vector</a:t>
            </a:r>
            <a:r>
              <a:rPr lang="es">
                <a:latin typeface="Open Sans"/>
                <a:ea typeface="Open Sans"/>
                <a:cs typeface="Open Sans"/>
                <a:sym typeface="Open Sans"/>
              </a:rPr>
              <a:t> depends on the context of the word. Similar words have vectors that are “near”</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s">
                <a:latin typeface="Open Sans"/>
                <a:ea typeface="Open Sans"/>
                <a:cs typeface="Open Sans"/>
                <a:sym typeface="Open Sans"/>
              </a:rPr>
              <a:t>Vectors are learned within the network or pre-learned by other networks</a:t>
            </a:r>
            <a:endParaRPr>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p:txBody>
      </p:sp>
      <p:sp>
        <p:nvSpPr>
          <p:cNvPr id="402" name="Google Shape;402;gd667fa2391_0_60"/>
          <p:cNvSpPr/>
          <p:nvPr/>
        </p:nvSpPr>
        <p:spPr>
          <a:xfrm>
            <a:off x="0" y="2009775"/>
            <a:ext cx="2581308" cy="14097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man, woman, boy</a:t>
            </a:r>
            <a:endParaRPr/>
          </a:p>
          <a:p>
            <a:pPr indent="0" lvl="0" marL="0" rtl="0" algn="l">
              <a:spcBef>
                <a:spcPts val="0"/>
              </a:spcBef>
              <a:spcAft>
                <a:spcPts val="0"/>
              </a:spcAft>
              <a:buNone/>
            </a:pPr>
            <a:r>
              <a:rPr lang="es"/>
              <a:t>girl, female, male</a:t>
            </a:r>
            <a:endParaRPr/>
          </a:p>
          <a:p>
            <a:pPr indent="0" lvl="0" marL="0" rtl="0" algn="l">
              <a:spcBef>
                <a:spcPts val="0"/>
              </a:spcBef>
              <a:spcAft>
                <a:spcPts val="0"/>
              </a:spcAft>
              <a:buNone/>
            </a:pPr>
            <a:r>
              <a:t/>
            </a:r>
            <a:endParaRPr/>
          </a:p>
        </p:txBody>
      </p:sp>
      <p:sp>
        <p:nvSpPr>
          <p:cNvPr id="403" name="Google Shape;403;gd667fa2391_0_60"/>
          <p:cNvSpPr/>
          <p:nvPr/>
        </p:nvSpPr>
        <p:spPr>
          <a:xfrm>
            <a:off x="2905125" y="2009775"/>
            <a:ext cx="2990844" cy="14097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1, 2, 52, 88, 100, 101</a:t>
            </a:r>
            <a:endParaRPr/>
          </a:p>
          <a:p>
            <a:pPr indent="0" lvl="0" marL="0" rtl="0" algn="l">
              <a:spcBef>
                <a:spcPts val="0"/>
              </a:spcBef>
              <a:spcAft>
                <a:spcPts val="0"/>
              </a:spcAft>
              <a:buNone/>
            </a:pPr>
            <a:r>
              <a:t/>
            </a:r>
            <a:endParaRPr/>
          </a:p>
        </p:txBody>
      </p:sp>
      <p:sp>
        <p:nvSpPr>
          <p:cNvPr id="404" name="Google Shape;404;gd667fa2391_0_60"/>
          <p:cNvSpPr/>
          <p:nvPr/>
        </p:nvSpPr>
        <p:spPr>
          <a:xfrm>
            <a:off x="1743075" y="3419500"/>
            <a:ext cx="2000100" cy="10860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Task: assign numbers to the words based on their context similarity</a:t>
            </a:r>
            <a:endParaRPr/>
          </a:p>
        </p:txBody>
      </p:sp>
      <p:cxnSp>
        <p:nvCxnSpPr>
          <p:cNvPr id="405" name="Google Shape;405;gd667fa2391_0_60"/>
          <p:cNvCxnSpPr/>
          <p:nvPr/>
        </p:nvCxnSpPr>
        <p:spPr>
          <a:xfrm flipH="1" rot="10800000">
            <a:off x="5943600" y="2724075"/>
            <a:ext cx="676200" cy="9600"/>
          </a:xfrm>
          <a:prstGeom prst="straightConnector1">
            <a:avLst/>
          </a:prstGeom>
          <a:noFill/>
          <a:ln cap="flat" cmpd="sng" w="28575">
            <a:solidFill>
              <a:schemeClr val="dk2"/>
            </a:solidFill>
            <a:prstDash val="solid"/>
            <a:round/>
            <a:headEnd len="med" w="med" type="none"/>
            <a:tailEnd len="med" w="med" type="triangle"/>
          </a:ln>
        </p:spPr>
      </p:cxnSp>
      <p:sp>
        <p:nvSpPr>
          <p:cNvPr id="406" name="Google Shape;406;gd667fa2391_0_60"/>
          <p:cNvSpPr/>
          <p:nvPr/>
        </p:nvSpPr>
        <p:spPr>
          <a:xfrm>
            <a:off x="6600825" y="1828800"/>
            <a:ext cx="1181100" cy="2152800"/>
          </a:xfrm>
          <a:prstGeom prst="rect">
            <a:avLst/>
          </a:prstGeom>
          <a:solidFill>
            <a:schemeClr val="lt2"/>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Sex</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man:       1</a:t>
            </a:r>
            <a:endParaRPr/>
          </a:p>
          <a:p>
            <a:pPr indent="0" lvl="0" marL="0" rtl="0" algn="l">
              <a:spcBef>
                <a:spcPts val="0"/>
              </a:spcBef>
              <a:spcAft>
                <a:spcPts val="0"/>
              </a:spcAft>
              <a:buNone/>
            </a:pPr>
            <a:r>
              <a:rPr lang="es"/>
              <a:t>boy:        2</a:t>
            </a:r>
            <a:endParaRPr/>
          </a:p>
          <a:p>
            <a:pPr indent="0" lvl="0" marL="0" rtl="0" algn="l">
              <a:spcBef>
                <a:spcPts val="0"/>
              </a:spcBef>
              <a:spcAft>
                <a:spcPts val="0"/>
              </a:spcAft>
              <a:buNone/>
            </a:pPr>
            <a:r>
              <a:rPr lang="es">
                <a:solidFill>
                  <a:schemeClr val="dk1"/>
                </a:solidFill>
              </a:rPr>
              <a:t>male:      52</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female:   88</a:t>
            </a:r>
            <a:endParaRPr/>
          </a:p>
          <a:p>
            <a:pPr indent="0" lvl="0" marL="0" rtl="0" algn="l">
              <a:spcBef>
                <a:spcPts val="0"/>
              </a:spcBef>
              <a:spcAft>
                <a:spcPts val="0"/>
              </a:spcAft>
              <a:buClr>
                <a:schemeClr val="dk1"/>
              </a:buClr>
              <a:buSzPts val="1100"/>
              <a:buFont typeface="Arial"/>
              <a:buNone/>
            </a:pPr>
            <a:r>
              <a:rPr lang="es">
                <a:solidFill>
                  <a:schemeClr val="dk1"/>
                </a:solidFill>
              </a:rPr>
              <a:t>woman: 100</a:t>
            </a:r>
            <a:endParaRPr/>
          </a:p>
          <a:p>
            <a:pPr indent="0" lvl="0" marL="0" rtl="0" algn="l">
              <a:spcBef>
                <a:spcPts val="0"/>
              </a:spcBef>
              <a:spcAft>
                <a:spcPts val="0"/>
              </a:spcAft>
              <a:buNone/>
            </a:pPr>
            <a:r>
              <a:rPr lang="es"/>
              <a:t>girl:        101 </a:t>
            </a:r>
            <a:endParaRPr/>
          </a:p>
        </p:txBody>
      </p:sp>
      <p:sp>
        <p:nvSpPr>
          <p:cNvPr id="407" name="Google Shape;407;gd667fa2391_0_60"/>
          <p:cNvSpPr/>
          <p:nvPr/>
        </p:nvSpPr>
        <p:spPr>
          <a:xfrm>
            <a:off x="7839150" y="1800225"/>
            <a:ext cx="1343100" cy="2152800"/>
          </a:xfrm>
          <a:prstGeom prst="rect">
            <a:avLst/>
          </a:prstGeom>
          <a:solidFill>
            <a:schemeClr val="lt2"/>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Age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man:       1</a:t>
            </a:r>
            <a:endParaRPr/>
          </a:p>
          <a:p>
            <a:pPr indent="0" lvl="0" marL="0" rtl="0" algn="l">
              <a:spcBef>
                <a:spcPts val="0"/>
              </a:spcBef>
              <a:spcAft>
                <a:spcPts val="0"/>
              </a:spcAft>
              <a:buNone/>
            </a:pPr>
            <a:r>
              <a:rPr lang="es">
                <a:solidFill>
                  <a:schemeClr val="dk1"/>
                </a:solidFill>
              </a:rPr>
              <a:t>woman</a:t>
            </a:r>
            <a:r>
              <a:rPr lang="es"/>
              <a:t>:  2</a:t>
            </a:r>
            <a:endParaRPr/>
          </a:p>
          <a:p>
            <a:pPr indent="0" lvl="0" marL="0" rtl="0" algn="l">
              <a:spcBef>
                <a:spcPts val="0"/>
              </a:spcBef>
              <a:spcAft>
                <a:spcPts val="0"/>
              </a:spcAft>
              <a:buNone/>
            </a:pPr>
            <a:r>
              <a:rPr lang="es">
                <a:solidFill>
                  <a:schemeClr val="dk1"/>
                </a:solidFill>
              </a:rPr>
              <a:t>male:      52</a:t>
            </a:r>
            <a:endParaRPr>
              <a:solidFill>
                <a:schemeClr val="dk1"/>
              </a:solidFill>
            </a:endParaRPr>
          </a:p>
          <a:p>
            <a:pPr indent="0" lvl="0" marL="0" rtl="0" algn="l">
              <a:spcBef>
                <a:spcPts val="0"/>
              </a:spcBef>
              <a:spcAft>
                <a:spcPts val="0"/>
              </a:spcAft>
              <a:buNone/>
            </a:pPr>
            <a:r>
              <a:rPr lang="es">
                <a:solidFill>
                  <a:schemeClr val="dk1"/>
                </a:solidFill>
              </a:rPr>
              <a:t>female:   88</a:t>
            </a:r>
            <a:endParaRPr/>
          </a:p>
          <a:p>
            <a:pPr indent="0" lvl="0" marL="0" rtl="0" algn="l">
              <a:spcBef>
                <a:spcPts val="0"/>
              </a:spcBef>
              <a:spcAft>
                <a:spcPts val="0"/>
              </a:spcAft>
              <a:buNone/>
            </a:pPr>
            <a:r>
              <a:rPr lang="es">
                <a:solidFill>
                  <a:schemeClr val="dk1"/>
                </a:solidFill>
              </a:rPr>
              <a:t>boy</a:t>
            </a:r>
            <a:r>
              <a:rPr lang="es">
                <a:solidFill>
                  <a:schemeClr val="dk1"/>
                </a:solidFill>
              </a:rPr>
              <a:t>:       100</a:t>
            </a:r>
            <a:endParaRPr/>
          </a:p>
          <a:p>
            <a:pPr indent="0" lvl="0" marL="0" rtl="0" algn="l">
              <a:spcBef>
                <a:spcPts val="0"/>
              </a:spcBef>
              <a:spcAft>
                <a:spcPts val="0"/>
              </a:spcAft>
              <a:buNone/>
            </a:pPr>
            <a:r>
              <a:rPr lang="es"/>
              <a:t>girl:        101 </a:t>
            </a:r>
            <a:endParaRPr/>
          </a:p>
        </p:txBody>
      </p:sp>
      <p:cxnSp>
        <p:nvCxnSpPr>
          <p:cNvPr id="408" name="Google Shape;408;gd667fa2391_0_60"/>
          <p:cNvCxnSpPr/>
          <p:nvPr/>
        </p:nvCxnSpPr>
        <p:spPr>
          <a:xfrm>
            <a:off x="6653175" y="3124200"/>
            <a:ext cx="1076400" cy="0"/>
          </a:xfrm>
          <a:prstGeom prst="straightConnector1">
            <a:avLst/>
          </a:prstGeom>
          <a:noFill/>
          <a:ln cap="flat" cmpd="sng" w="28575">
            <a:solidFill>
              <a:srgbClr val="0000FF"/>
            </a:solidFill>
            <a:prstDash val="dot"/>
            <a:round/>
            <a:headEnd len="med" w="med" type="none"/>
            <a:tailEnd len="med" w="med" type="none"/>
          </a:ln>
        </p:spPr>
      </p:cxnSp>
      <p:cxnSp>
        <p:nvCxnSpPr>
          <p:cNvPr id="409" name="Google Shape;409;gd667fa2391_0_60"/>
          <p:cNvCxnSpPr/>
          <p:nvPr/>
        </p:nvCxnSpPr>
        <p:spPr>
          <a:xfrm>
            <a:off x="7839150" y="2876625"/>
            <a:ext cx="1076400" cy="0"/>
          </a:xfrm>
          <a:prstGeom prst="straightConnector1">
            <a:avLst/>
          </a:prstGeom>
          <a:noFill/>
          <a:ln cap="flat" cmpd="sng" w="28575">
            <a:solidFill>
              <a:srgbClr val="0000FF"/>
            </a:solidFill>
            <a:prstDash val="dot"/>
            <a:round/>
            <a:headEnd len="med" w="med" type="none"/>
            <a:tailEnd len="med" w="med" type="none"/>
          </a:ln>
        </p:spPr>
      </p:cxnSp>
      <p:cxnSp>
        <p:nvCxnSpPr>
          <p:cNvPr id="410" name="Google Shape;410;gd667fa2391_0_60"/>
          <p:cNvCxnSpPr/>
          <p:nvPr/>
        </p:nvCxnSpPr>
        <p:spPr>
          <a:xfrm>
            <a:off x="7900950" y="3305175"/>
            <a:ext cx="1076400" cy="0"/>
          </a:xfrm>
          <a:prstGeom prst="straightConnector1">
            <a:avLst/>
          </a:prstGeom>
          <a:noFill/>
          <a:ln cap="flat" cmpd="sng" w="28575">
            <a:solidFill>
              <a:srgbClr val="0000FF"/>
            </a:solidFill>
            <a:prstDash val="dot"/>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dc387f01bc_1_32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The idea of word-embeddings</a:t>
            </a:r>
            <a:endParaRPr/>
          </a:p>
        </p:txBody>
      </p:sp>
      <p:sp>
        <p:nvSpPr>
          <p:cNvPr id="416" name="Google Shape;416;gdc387f01bc_1_325"/>
          <p:cNvSpPr txBox="1"/>
          <p:nvPr/>
        </p:nvSpPr>
        <p:spPr>
          <a:xfrm>
            <a:off x="272100" y="1071025"/>
            <a:ext cx="84078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s">
                <a:latin typeface="Open Sans"/>
                <a:ea typeface="Open Sans"/>
                <a:cs typeface="Open Sans"/>
                <a:sym typeface="Open Sans"/>
              </a:rPr>
              <a:t>Instead of representing the word as an integer represent it as a </a:t>
            </a:r>
            <a:r>
              <a:rPr lang="es" u="sng">
                <a:latin typeface="Open Sans"/>
                <a:ea typeface="Open Sans"/>
                <a:cs typeface="Open Sans"/>
                <a:sym typeface="Open Sans"/>
              </a:rPr>
              <a:t>vector</a:t>
            </a:r>
            <a:endParaRPr u="sng">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s">
                <a:latin typeface="Open Sans"/>
                <a:ea typeface="Open Sans"/>
                <a:cs typeface="Open Sans"/>
                <a:sym typeface="Open Sans"/>
              </a:rPr>
              <a:t>The vector depends on the context of the word. Similar words have vectors that are “near”</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s">
                <a:latin typeface="Open Sans"/>
                <a:ea typeface="Open Sans"/>
                <a:cs typeface="Open Sans"/>
                <a:sym typeface="Open Sans"/>
              </a:rPr>
              <a:t>Vectors are learned within the network or pre-learned by other networks</a:t>
            </a:r>
            <a:endParaRPr>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p:txBody>
      </p:sp>
      <p:sp>
        <p:nvSpPr>
          <p:cNvPr id="417" name="Google Shape;417;gdc387f01bc_1_325"/>
          <p:cNvSpPr/>
          <p:nvPr/>
        </p:nvSpPr>
        <p:spPr>
          <a:xfrm>
            <a:off x="0" y="2009775"/>
            <a:ext cx="2581308" cy="14097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man, woman, boy</a:t>
            </a:r>
            <a:endParaRPr/>
          </a:p>
          <a:p>
            <a:pPr indent="0" lvl="0" marL="0" rtl="0" algn="l">
              <a:spcBef>
                <a:spcPts val="0"/>
              </a:spcBef>
              <a:spcAft>
                <a:spcPts val="0"/>
              </a:spcAft>
              <a:buNone/>
            </a:pPr>
            <a:r>
              <a:rPr lang="es"/>
              <a:t>girl, female, male</a:t>
            </a:r>
            <a:endParaRPr/>
          </a:p>
          <a:p>
            <a:pPr indent="0" lvl="0" marL="0" rtl="0" algn="l">
              <a:spcBef>
                <a:spcPts val="0"/>
              </a:spcBef>
              <a:spcAft>
                <a:spcPts val="0"/>
              </a:spcAft>
              <a:buNone/>
            </a:pPr>
            <a:r>
              <a:t/>
            </a:r>
            <a:endParaRPr/>
          </a:p>
        </p:txBody>
      </p:sp>
      <p:sp>
        <p:nvSpPr>
          <p:cNvPr id="418" name="Google Shape;418;gdc387f01bc_1_325"/>
          <p:cNvSpPr/>
          <p:nvPr/>
        </p:nvSpPr>
        <p:spPr>
          <a:xfrm>
            <a:off x="1743075" y="3419500"/>
            <a:ext cx="2000100" cy="10860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Task: assign </a:t>
            </a:r>
            <a:endParaRPr/>
          </a:p>
          <a:p>
            <a:pPr indent="0" lvl="0" marL="0" rtl="0" algn="l">
              <a:spcBef>
                <a:spcPts val="0"/>
              </a:spcBef>
              <a:spcAft>
                <a:spcPts val="0"/>
              </a:spcAft>
              <a:buNone/>
            </a:pPr>
            <a:r>
              <a:rPr b="1" lang="es"/>
              <a:t>vectors</a:t>
            </a:r>
            <a:r>
              <a:rPr lang="es"/>
              <a:t> to the words based on their context similarity</a:t>
            </a:r>
            <a:endParaRPr/>
          </a:p>
        </p:txBody>
      </p:sp>
      <p:cxnSp>
        <p:nvCxnSpPr>
          <p:cNvPr id="419" name="Google Shape;419;gdc387f01bc_1_325"/>
          <p:cNvCxnSpPr/>
          <p:nvPr/>
        </p:nvCxnSpPr>
        <p:spPr>
          <a:xfrm flipH="1" rot="10800000">
            <a:off x="5943600" y="2724075"/>
            <a:ext cx="676200" cy="9600"/>
          </a:xfrm>
          <a:prstGeom prst="straightConnector1">
            <a:avLst/>
          </a:prstGeom>
          <a:noFill/>
          <a:ln cap="flat" cmpd="sng" w="28575">
            <a:solidFill>
              <a:schemeClr val="dk2"/>
            </a:solidFill>
            <a:prstDash val="solid"/>
            <a:round/>
            <a:headEnd len="med" w="med" type="none"/>
            <a:tailEnd len="med" w="med" type="triangle"/>
          </a:ln>
        </p:spPr>
      </p:cxnSp>
      <p:sp>
        <p:nvSpPr>
          <p:cNvPr id="420" name="Google Shape;420;gdc387f01bc_1_325"/>
          <p:cNvSpPr/>
          <p:nvPr/>
        </p:nvSpPr>
        <p:spPr>
          <a:xfrm>
            <a:off x="6600825" y="1828800"/>
            <a:ext cx="2079000" cy="2152800"/>
          </a:xfrm>
          <a:prstGeom prst="rect">
            <a:avLst/>
          </a:prstGeom>
          <a:solidFill>
            <a:schemeClr val="lt2"/>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s"/>
              <a:t>    Gender </a:t>
            </a:r>
            <a:r>
              <a:rPr lang="es"/>
              <a:t>  Age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man:     [   1         40    ]</a:t>
            </a:r>
            <a:endParaRPr/>
          </a:p>
          <a:p>
            <a:pPr indent="0" lvl="0" marL="0" rtl="0" algn="l">
              <a:spcBef>
                <a:spcPts val="0"/>
              </a:spcBef>
              <a:spcAft>
                <a:spcPts val="0"/>
              </a:spcAft>
              <a:buNone/>
            </a:pPr>
            <a:r>
              <a:rPr lang="es"/>
              <a:t>boy:      </a:t>
            </a:r>
            <a:r>
              <a:rPr lang="es">
                <a:solidFill>
                  <a:schemeClr val="dk1"/>
                </a:solidFill>
              </a:rPr>
              <a:t>[</a:t>
            </a:r>
            <a:r>
              <a:rPr lang="es"/>
              <a:t>   2           8    </a:t>
            </a:r>
            <a:r>
              <a:rPr lang="es">
                <a:solidFill>
                  <a:schemeClr val="dk1"/>
                </a:solidFill>
              </a:rPr>
              <a:t>]</a:t>
            </a:r>
            <a:endParaRPr/>
          </a:p>
          <a:p>
            <a:pPr indent="0" lvl="0" marL="0" rtl="0" algn="l">
              <a:spcBef>
                <a:spcPts val="0"/>
              </a:spcBef>
              <a:spcAft>
                <a:spcPts val="0"/>
              </a:spcAft>
              <a:buNone/>
            </a:pPr>
            <a:r>
              <a:rPr lang="es">
                <a:solidFill>
                  <a:schemeClr val="dk1"/>
                </a:solidFill>
              </a:rPr>
              <a:t>male:    [   3          24   ]</a:t>
            </a:r>
            <a:endParaRPr>
              <a:solidFill>
                <a:schemeClr val="dk1"/>
              </a:solidFill>
            </a:endParaRPr>
          </a:p>
          <a:p>
            <a:pPr indent="0" lvl="0" marL="0" rtl="0" algn="l">
              <a:spcBef>
                <a:spcPts val="0"/>
              </a:spcBef>
              <a:spcAft>
                <a:spcPts val="0"/>
              </a:spcAft>
              <a:buNone/>
            </a:pPr>
            <a:r>
              <a:rPr lang="es">
                <a:solidFill>
                  <a:schemeClr val="dk1"/>
                </a:solidFill>
              </a:rPr>
              <a:t>female: [   99        25   ] </a:t>
            </a:r>
            <a:endParaRPr/>
          </a:p>
          <a:p>
            <a:pPr indent="0" lvl="0" marL="0" rtl="0" algn="l">
              <a:spcBef>
                <a:spcPts val="0"/>
              </a:spcBef>
              <a:spcAft>
                <a:spcPts val="0"/>
              </a:spcAft>
              <a:buNone/>
            </a:pPr>
            <a:r>
              <a:rPr lang="es">
                <a:solidFill>
                  <a:schemeClr val="dk1"/>
                </a:solidFill>
              </a:rPr>
              <a:t>woman:[ 100         41  ]</a:t>
            </a:r>
            <a:endParaRPr/>
          </a:p>
          <a:p>
            <a:pPr indent="0" lvl="0" marL="0" rtl="0" algn="l">
              <a:spcBef>
                <a:spcPts val="0"/>
              </a:spcBef>
              <a:spcAft>
                <a:spcPts val="0"/>
              </a:spcAft>
              <a:buNone/>
            </a:pPr>
            <a:r>
              <a:rPr lang="es"/>
              <a:t>girl:       </a:t>
            </a:r>
            <a:r>
              <a:rPr lang="es">
                <a:solidFill>
                  <a:schemeClr val="dk1"/>
                </a:solidFill>
              </a:rPr>
              <a:t>[</a:t>
            </a:r>
            <a:r>
              <a:rPr lang="es"/>
              <a:t> 101           9  </a:t>
            </a:r>
            <a:r>
              <a:rPr lang="es">
                <a:solidFill>
                  <a:schemeClr val="dk1"/>
                </a:solidFill>
              </a:rPr>
              <a:t>]</a:t>
            </a:r>
            <a:r>
              <a:rPr lang="es"/>
              <a:t>  </a:t>
            </a:r>
            <a:endParaRPr/>
          </a:p>
        </p:txBody>
      </p:sp>
      <p:sp>
        <p:nvSpPr>
          <p:cNvPr id="421" name="Google Shape;421;gdc387f01bc_1_325"/>
          <p:cNvSpPr/>
          <p:nvPr/>
        </p:nvSpPr>
        <p:spPr>
          <a:xfrm>
            <a:off x="3057525" y="2009775"/>
            <a:ext cx="2581308" cy="14097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2" name="Google Shape;422;gdc387f01bc_1_325"/>
          <p:cNvCxnSpPr/>
          <p:nvPr/>
        </p:nvCxnSpPr>
        <p:spPr>
          <a:xfrm rot="10800000">
            <a:off x="3676650" y="2076600"/>
            <a:ext cx="0" cy="1238100"/>
          </a:xfrm>
          <a:prstGeom prst="straightConnector1">
            <a:avLst/>
          </a:prstGeom>
          <a:noFill/>
          <a:ln cap="flat" cmpd="sng" w="28575">
            <a:solidFill>
              <a:schemeClr val="dk1"/>
            </a:solidFill>
            <a:prstDash val="solid"/>
            <a:round/>
            <a:headEnd len="med" w="med" type="none"/>
            <a:tailEnd len="med" w="med" type="triangle"/>
          </a:ln>
        </p:spPr>
      </p:cxnSp>
      <p:cxnSp>
        <p:nvCxnSpPr>
          <p:cNvPr id="423" name="Google Shape;423;gdc387f01bc_1_325"/>
          <p:cNvCxnSpPr/>
          <p:nvPr/>
        </p:nvCxnSpPr>
        <p:spPr>
          <a:xfrm>
            <a:off x="3686175" y="3343275"/>
            <a:ext cx="1552500" cy="0"/>
          </a:xfrm>
          <a:prstGeom prst="straightConnector1">
            <a:avLst/>
          </a:prstGeom>
          <a:noFill/>
          <a:ln cap="flat" cmpd="sng" w="28575">
            <a:solidFill>
              <a:schemeClr val="dk1"/>
            </a:solidFill>
            <a:prstDash val="solid"/>
            <a:round/>
            <a:headEnd len="med" w="med" type="none"/>
            <a:tailEnd len="med" w="med" type="triangle"/>
          </a:ln>
        </p:spPr>
      </p:cxnSp>
      <p:sp>
        <p:nvSpPr>
          <p:cNvPr id="424" name="Google Shape;424;gdc387f01bc_1_325"/>
          <p:cNvSpPr txBox="1"/>
          <p:nvPr/>
        </p:nvSpPr>
        <p:spPr>
          <a:xfrm>
            <a:off x="2924175" y="2047875"/>
            <a:ext cx="8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Age</a:t>
            </a:r>
            <a:endParaRPr>
              <a:latin typeface="Open Sans"/>
              <a:ea typeface="Open Sans"/>
              <a:cs typeface="Open Sans"/>
              <a:sym typeface="Open Sans"/>
            </a:endParaRPr>
          </a:p>
        </p:txBody>
      </p:sp>
      <p:sp>
        <p:nvSpPr>
          <p:cNvPr id="425" name="Google Shape;425;gdc387f01bc_1_325"/>
          <p:cNvSpPr txBox="1"/>
          <p:nvPr/>
        </p:nvSpPr>
        <p:spPr>
          <a:xfrm>
            <a:off x="4486275" y="3257550"/>
            <a:ext cx="98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Gender</a:t>
            </a:r>
            <a:endParaRPr>
              <a:latin typeface="Open Sans"/>
              <a:ea typeface="Open Sans"/>
              <a:cs typeface="Open Sans"/>
              <a:sym typeface="Open Sans"/>
            </a:endParaRPr>
          </a:p>
        </p:txBody>
      </p:sp>
      <p:sp>
        <p:nvSpPr>
          <p:cNvPr id="426" name="Google Shape;426;gdc387f01bc_1_325"/>
          <p:cNvSpPr txBox="1"/>
          <p:nvPr/>
        </p:nvSpPr>
        <p:spPr>
          <a:xfrm>
            <a:off x="3799800" y="2043388"/>
            <a:ext cx="15048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latin typeface="Open Sans"/>
                <a:ea typeface="Open Sans"/>
                <a:cs typeface="Open Sans"/>
                <a:sym typeface="Open Sans"/>
              </a:rPr>
              <a:t>woman            man            </a:t>
            </a:r>
            <a:endParaRPr sz="1100">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a:p>
            <a:pPr indent="0" lvl="0" marL="0" rtl="0" algn="l">
              <a:spcBef>
                <a:spcPts val="0"/>
              </a:spcBef>
              <a:spcAft>
                <a:spcPts val="0"/>
              </a:spcAft>
              <a:buNone/>
            </a:pPr>
            <a:r>
              <a:rPr lang="es" sz="1100">
                <a:latin typeface="Open Sans"/>
                <a:ea typeface="Open Sans"/>
                <a:cs typeface="Open Sans"/>
                <a:sym typeface="Open Sans"/>
              </a:rPr>
              <a:t>female           </a:t>
            </a:r>
            <a:r>
              <a:rPr lang="es" sz="1100">
                <a:solidFill>
                  <a:schemeClr val="dk1"/>
                </a:solidFill>
                <a:latin typeface="Open Sans"/>
                <a:ea typeface="Open Sans"/>
                <a:cs typeface="Open Sans"/>
                <a:sym typeface="Open Sans"/>
              </a:rPr>
              <a:t>male</a:t>
            </a:r>
            <a:endParaRPr sz="1100">
              <a:latin typeface="Open Sans"/>
              <a:ea typeface="Open Sans"/>
              <a:cs typeface="Open Sans"/>
              <a:sym typeface="Open Sans"/>
            </a:endParaRPr>
          </a:p>
          <a:p>
            <a:pPr indent="0" lvl="0" marL="0" rtl="0" algn="l">
              <a:spcBef>
                <a:spcPts val="0"/>
              </a:spcBef>
              <a:spcAft>
                <a:spcPts val="0"/>
              </a:spcAft>
              <a:buNone/>
            </a:pPr>
            <a:r>
              <a:t/>
            </a:r>
            <a:endParaRPr sz="11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1"/>
              </a:solidFill>
              <a:latin typeface="Open Sans"/>
              <a:ea typeface="Open Sans"/>
              <a:cs typeface="Open Sans"/>
              <a:sym typeface="Open Sans"/>
            </a:endParaRPr>
          </a:p>
          <a:p>
            <a:pPr indent="0" lvl="0" marL="0" rtl="0" algn="l">
              <a:spcBef>
                <a:spcPts val="0"/>
              </a:spcBef>
              <a:spcAft>
                <a:spcPts val="0"/>
              </a:spcAft>
              <a:buNone/>
            </a:pPr>
            <a:r>
              <a:rPr lang="es" sz="1100">
                <a:solidFill>
                  <a:schemeClr val="dk1"/>
                </a:solidFill>
                <a:latin typeface="Open Sans"/>
                <a:ea typeface="Open Sans"/>
                <a:cs typeface="Open Sans"/>
                <a:sym typeface="Open Sans"/>
              </a:rPr>
              <a:t>girl</a:t>
            </a:r>
            <a:r>
              <a:rPr lang="es" sz="1100">
                <a:latin typeface="Open Sans"/>
                <a:ea typeface="Open Sans"/>
                <a:cs typeface="Open Sans"/>
                <a:sym typeface="Open Sans"/>
              </a:rPr>
              <a:t>                    </a:t>
            </a:r>
            <a:r>
              <a:rPr lang="es" sz="1100">
                <a:solidFill>
                  <a:schemeClr val="dk1"/>
                </a:solidFill>
                <a:latin typeface="Open Sans"/>
                <a:ea typeface="Open Sans"/>
                <a:cs typeface="Open Sans"/>
                <a:sym typeface="Open Sans"/>
              </a:rPr>
              <a:t>boy</a:t>
            </a:r>
            <a:r>
              <a:rPr lang="es" sz="1100">
                <a:latin typeface="Open Sans"/>
                <a:ea typeface="Open Sans"/>
                <a:cs typeface="Open Sans"/>
                <a:sym typeface="Open Sans"/>
              </a:rPr>
              <a:t> </a:t>
            </a:r>
            <a:endParaRPr sz="1100">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dc387f01bc_1_34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The idea of word-embeddings</a:t>
            </a:r>
            <a:endParaRPr/>
          </a:p>
        </p:txBody>
      </p:sp>
      <p:sp>
        <p:nvSpPr>
          <p:cNvPr id="432" name="Google Shape;432;gdc387f01bc_1_347"/>
          <p:cNvSpPr txBox="1"/>
          <p:nvPr/>
        </p:nvSpPr>
        <p:spPr>
          <a:xfrm>
            <a:off x="272100" y="1071025"/>
            <a:ext cx="88719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s">
                <a:latin typeface="Open Sans"/>
                <a:ea typeface="Open Sans"/>
                <a:cs typeface="Open Sans"/>
                <a:sym typeface="Open Sans"/>
              </a:rPr>
              <a:t>Instead of representing the word as an integer, represent it as a </a:t>
            </a:r>
            <a:r>
              <a:rPr lang="es" u="sng">
                <a:latin typeface="Open Sans"/>
                <a:ea typeface="Open Sans"/>
                <a:cs typeface="Open Sans"/>
                <a:sym typeface="Open Sans"/>
              </a:rPr>
              <a:t>vector</a:t>
            </a:r>
            <a:endParaRPr u="sng">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s">
                <a:latin typeface="Open Sans"/>
                <a:ea typeface="Open Sans"/>
                <a:cs typeface="Open Sans"/>
                <a:sym typeface="Open Sans"/>
              </a:rPr>
              <a:t>The vector depends on the context of the word. Similar context-words  have vectors that are “near”</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s">
                <a:latin typeface="Open Sans"/>
                <a:ea typeface="Open Sans"/>
                <a:cs typeface="Open Sans"/>
                <a:sym typeface="Open Sans"/>
              </a:rPr>
              <a:t>Vectors are learned within the network or pre-learned by other networks</a:t>
            </a:r>
            <a:endParaRPr>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p:txBody>
      </p:sp>
      <p:sp>
        <p:nvSpPr>
          <p:cNvPr id="433" name="Google Shape;433;gdc387f01bc_1_347"/>
          <p:cNvSpPr/>
          <p:nvPr/>
        </p:nvSpPr>
        <p:spPr>
          <a:xfrm>
            <a:off x="0" y="2009775"/>
            <a:ext cx="2581308" cy="14097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man, woman, boy</a:t>
            </a:r>
            <a:endParaRPr/>
          </a:p>
          <a:p>
            <a:pPr indent="0" lvl="0" marL="0" rtl="0" algn="l">
              <a:spcBef>
                <a:spcPts val="0"/>
              </a:spcBef>
              <a:spcAft>
                <a:spcPts val="0"/>
              </a:spcAft>
              <a:buNone/>
            </a:pPr>
            <a:r>
              <a:rPr lang="es"/>
              <a:t>girl, female, male</a:t>
            </a:r>
            <a:endParaRPr/>
          </a:p>
          <a:p>
            <a:pPr indent="0" lvl="0" marL="0" rtl="0" algn="l">
              <a:spcBef>
                <a:spcPts val="0"/>
              </a:spcBef>
              <a:spcAft>
                <a:spcPts val="0"/>
              </a:spcAft>
              <a:buNone/>
            </a:pPr>
            <a:r>
              <a:t/>
            </a:r>
            <a:endParaRPr/>
          </a:p>
        </p:txBody>
      </p:sp>
      <p:sp>
        <p:nvSpPr>
          <p:cNvPr id="434" name="Google Shape;434;gdc387f01bc_1_347"/>
          <p:cNvSpPr/>
          <p:nvPr/>
        </p:nvSpPr>
        <p:spPr>
          <a:xfrm>
            <a:off x="1743075" y="3419500"/>
            <a:ext cx="2000100" cy="10860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Task: assign </a:t>
            </a:r>
            <a:endParaRPr/>
          </a:p>
          <a:p>
            <a:pPr indent="0" lvl="0" marL="0" rtl="0" algn="l">
              <a:spcBef>
                <a:spcPts val="0"/>
              </a:spcBef>
              <a:spcAft>
                <a:spcPts val="0"/>
              </a:spcAft>
              <a:buNone/>
            </a:pPr>
            <a:r>
              <a:rPr b="1" lang="es"/>
              <a:t>vectors</a:t>
            </a:r>
            <a:r>
              <a:rPr lang="es"/>
              <a:t> to the words based on their context similarity</a:t>
            </a:r>
            <a:endParaRPr/>
          </a:p>
        </p:txBody>
      </p:sp>
      <p:cxnSp>
        <p:nvCxnSpPr>
          <p:cNvPr id="435" name="Google Shape;435;gdc387f01bc_1_347"/>
          <p:cNvCxnSpPr/>
          <p:nvPr/>
        </p:nvCxnSpPr>
        <p:spPr>
          <a:xfrm flipH="1" rot="10800000">
            <a:off x="5638800" y="2724075"/>
            <a:ext cx="676200" cy="9600"/>
          </a:xfrm>
          <a:prstGeom prst="straightConnector1">
            <a:avLst/>
          </a:prstGeom>
          <a:noFill/>
          <a:ln cap="flat" cmpd="sng" w="28575">
            <a:solidFill>
              <a:schemeClr val="dk2"/>
            </a:solidFill>
            <a:prstDash val="solid"/>
            <a:round/>
            <a:headEnd len="med" w="med" type="none"/>
            <a:tailEnd len="med" w="med" type="triangle"/>
          </a:ln>
        </p:spPr>
      </p:cxnSp>
      <p:sp>
        <p:nvSpPr>
          <p:cNvPr id="436" name="Google Shape;436;gdc387f01bc_1_347"/>
          <p:cNvSpPr/>
          <p:nvPr/>
        </p:nvSpPr>
        <p:spPr>
          <a:xfrm>
            <a:off x="6372225" y="1828800"/>
            <a:ext cx="2771700" cy="2152800"/>
          </a:xfrm>
          <a:prstGeom prst="rect">
            <a:avLst/>
          </a:prstGeom>
          <a:solidFill>
            <a:schemeClr val="lt2"/>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s"/>
              <a:t>    Gender   Age   Species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man:     [   1         40       300     ]</a:t>
            </a:r>
            <a:endParaRPr/>
          </a:p>
          <a:p>
            <a:pPr indent="0" lvl="0" marL="0" rtl="0" algn="l">
              <a:spcBef>
                <a:spcPts val="0"/>
              </a:spcBef>
              <a:spcAft>
                <a:spcPts val="0"/>
              </a:spcAft>
              <a:buNone/>
            </a:pPr>
            <a:r>
              <a:rPr lang="es"/>
              <a:t>boy:      </a:t>
            </a:r>
            <a:r>
              <a:rPr lang="es">
                <a:solidFill>
                  <a:schemeClr val="dk1"/>
                </a:solidFill>
              </a:rPr>
              <a:t>[</a:t>
            </a:r>
            <a:r>
              <a:rPr lang="es"/>
              <a:t>   2           8       301     </a:t>
            </a:r>
            <a:r>
              <a:rPr lang="es">
                <a:solidFill>
                  <a:schemeClr val="dk1"/>
                </a:solidFill>
              </a:rPr>
              <a:t>]</a:t>
            </a:r>
            <a:endParaRPr/>
          </a:p>
          <a:p>
            <a:pPr indent="0" lvl="0" marL="0" rtl="0" algn="l">
              <a:spcBef>
                <a:spcPts val="0"/>
              </a:spcBef>
              <a:spcAft>
                <a:spcPts val="0"/>
              </a:spcAft>
              <a:buNone/>
            </a:pPr>
            <a:r>
              <a:rPr lang="es">
                <a:solidFill>
                  <a:schemeClr val="dk1"/>
                </a:solidFill>
              </a:rPr>
              <a:t>male:    [   3          24      302     ]</a:t>
            </a:r>
            <a:endParaRPr>
              <a:solidFill>
                <a:schemeClr val="dk1"/>
              </a:solidFill>
            </a:endParaRPr>
          </a:p>
          <a:p>
            <a:pPr indent="0" lvl="0" marL="0" rtl="0" algn="l">
              <a:spcBef>
                <a:spcPts val="0"/>
              </a:spcBef>
              <a:spcAft>
                <a:spcPts val="0"/>
              </a:spcAft>
              <a:buNone/>
            </a:pPr>
            <a:r>
              <a:rPr lang="es">
                <a:solidFill>
                  <a:schemeClr val="dk1"/>
                </a:solidFill>
              </a:rPr>
              <a:t>female: [   99        25      303     ] </a:t>
            </a:r>
            <a:endParaRPr/>
          </a:p>
          <a:p>
            <a:pPr indent="0" lvl="0" marL="0" rtl="0" algn="l">
              <a:spcBef>
                <a:spcPts val="0"/>
              </a:spcBef>
              <a:spcAft>
                <a:spcPts val="0"/>
              </a:spcAft>
              <a:buNone/>
            </a:pPr>
            <a:r>
              <a:rPr lang="es">
                <a:solidFill>
                  <a:schemeClr val="dk1"/>
                </a:solidFill>
              </a:rPr>
              <a:t>woman:[ 100         41     304     ]</a:t>
            </a:r>
            <a:endParaRPr/>
          </a:p>
          <a:p>
            <a:pPr indent="0" lvl="0" marL="0" rtl="0" algn="l">
              <a:spcBef>
                <a:spcPts val="0"/>
              </a:spcBef>
              <a:spcAft>
                <a:spcPts val="0"/>
              </a:spcAft>
              <a:buNone/>
            </a:pPr>
            <a:r>
              <a:rPr lang="es"/>
              <a:t>girl:       </a:t>
            </a:r>
            <a:r>
              <a:rPr lang="es">
                <a:solidFill>
                  <a:schemeClr val="dk1"/>
                </a:solidFill>
              </a:rPr>
              <a:t>[</a:t>
            </a:r>
            <a:r>
              <a:rPr lang="es"/>
              <a:t> 101           9     303     </a:t>
            </a:r>
            <a:r>
              <a:rPr lang="es">
                <a:solidFill>
                  <a:schemeClr val="dk1"/>
                </a:solidFill>
              </a:rPr>
              <a:t>]</a:t>
            </a:r>
            <a:r>
              <a:rPr lang="es"/>
              <a:t>  </a:t>
            </a:r>
            <a:endParaRPr/>
          </a:p>
          <a:p>
            <a:pPr indent="0" lvl="0" marL="0" rtl="0" algn="l">
              <a:spcBef>
                <a:spcPts val="0"/>
              </a:spcBef>
              <a:spcAft>
                <a:spcPts val="0"/>
              </a:spcAft>
              <a:buNone/>
            </a:pPr>
            <a:r>
              <a:rPr lang="es"/>
              <a:t>cow:     [  102         42         1    ]</a:t>
            </a:r>
            <a:endParaRPr/>
          </a:p>
          <a:p>
            <a:pPr indent="0" lvl="0" marL="0" rtl="0" algn="l">
              <a:spcBef>
                <a:spcPts val="0"/>
              </a:spcBef>
              <a:spcAft>
                <a:spcPts val="0"/>
              </a:spcAft>
              <a:buNone/>
            </a:pPr>
            <a:r>
              <a:rPr lang="es"/>
              <a:t>bull:      [     4          39         2    ]</a:t>
            </a:r>
            <a:endParaRPr/>
          </a:p>
        </p:txBody>
      </p:sp>
      <p:sp>
        <p:nvSpPr>
          <p:cNvPr id="437" name="Google Shape;437;gdc387f01bc_1_347"/>
          <p:cNvSpPr/>
          <p:nvPr/>
        </p:nvSpPr>
        <p:spPr>
          <a:xfrm>
            <a:off x="3057525" y="2009775"/>
            <a:ext cx="2581308" cy="14097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8" name="Google Shape;438;gdc387f01bc_1_347"/>
          <p:cNvCxnSpPr/>
          <p:nvPr/>
        </p:nvCxnSpPr>
        <p:spPr>
          <a:xfrm rot="10800000">
            <a:off x="3676650" y="2076600"/>
            <a:ext cx="0" cy="1238100"/>
          </a:xfrm>
          <a:prstGeom prst="straightConnector1">
            <a:avLst/>
          </a:prstGeom>
          <a:noFill/>
          <a:ln cap="flat" cmpd="sng" w="28575">
            <a:solidFill>
              <a:schemeClr val="dk1"/>
            </a:solidFill>
            <a:prstDash val="solid"/>
            <a:round/>
            <a:headEnd len="med" w="med" type="none"/>
            <a:tailEnd len="med" w="med" type="triangle"/>
          </a:ln>
        </p:spPr>
      </p:cxnSp>
      <p:cxnSp>
        <p:nvCxnSpPr>
          <p:cNvPr id="439" name="Google Shape;439;gdc387f01bc_1_347"/>
          <p:cNvCxnSpPr/>
          <p:nvPr/>
        </p:nvCxnSpPr>
        <p:spPr>
          <a:xfrm>
            <a:off x="3686175" y="3343275"/>
            <a:ext cx="1552500" cy="0"/>
          </a:xfrm>
          <a:prstGeom prst="straightConnector1">
            <a:avLst/>
          </a:prstGeom>
          <a:noFill/>
          <a:ln cap="flat" cmpd="sng" w="28575">
            <a:solidFill>
              <a:schemeClr val="dk1"/>
            </a:solidFill>
            <a:prstDash val="solid"/>
            <a:round/>
            <a:headEnd len="med" w="med" type="none"/>
            <a:tailEnd len="med" w="med" type="triangle"/>
          </a:ln>
        </p:spPr>
      </p:cxnSp>
      <p:sp>
        <p:nvSpPr>
          <p:cNvPr id="440" name="Google Shape;440;gdc387f01bc_1_347"/>
          <p:cNvSpPr txBox="1"/>
          <p:nvPr/>
        </p:nvSpPr>
        <p:spPr>
          <a:xfrm>
            <a:off x="2924175" y="2047875"/>
            <a:ext cx="8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Age</a:t>
            </a:r>
            <a:endParaRPr>
              <a:latin typeface="Open Sans"/>
              <a:ea typeface="Open Sans"/>
              <a:cs typeface="Open Sans"/>
              <a:sym typeface="Open Sans"/>
            </a:endParaRPr>
          </a:p>
        </p:txBody>
      </p:sp>
      <p:sp>
        <p:nvSpPr>
          <p:cNvPr id="441" name="Google Shape;441;gdc387f01bc_1_347"/>
          <p:cNvSpPr txBox="1"/>
          <p:nvPr/>
        </p:nvSpPr>
        <p:spPr>
          <a:xfrm>
            <a:off x="4486275" y="3257550"/>
            <a:ext cx="98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Gender</a:t>
            </a:r>
            <a:endParaRPr>
              <a:latin typeface="Open Sans"/>
              <a:ea typeface="Open Sans"/>
              <a:cs typeface="Open Sans"/>
              <a:sym typeface="Open Sans"/>
            </a:endParaRPr>
          </a:p>
        </p:txBody>
      </p:sp>
      <p:sp>
        <p:nvSpPr>
          <p:cNvPr id="442" name="Google Shape;442;gdc387f01bc_1_347"/>
          <p:cNvSpPr txBox="1"/>
          <p:nvPr/>
        </p:nvSpPr>
        <p:spPr>
          <a:xfrm>
            <a:off x="3799800" y="2043388"/>
            <a:ext cx="15048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latin typeface="Open Sans"/>
                <a:ea typeface="Open Sans"/>
                <a:cs typeface="Open Sans"/>
                <a:sym typeface="Open Sans"/>
              </a:rPr>
              <a:t>woman            man            </a:t>
            </a:r>
            <a:endParaRPr sz="1100">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a:p>
            <a:pPr indent="0" lvl="0" marL="0" rtl="0" algn="l">
              <a:spcBef>
                <a:spcPts val="0"/>
              </a:spcBef>
              <a:spcAft>
                <a:spcPts val="0"/>
              </a:spcAft>
              <a:buNone/>
            </a:pPr>
            <a:r>
              <a:rPr lang="es" sz="1100">
                <a:latin typeface="Open Sans"/>
                <a:ea typeface="Open Sans"/>
                <a:cs typeface="Open Sans"/>
                <a:sym typeface="Open Sans"/>
              </a:rPr>
              <a:t>female           </a:t>
            </a:r>
            <a:r>
              <a:rPr lang="es" sz="1100">
                <a:solidFill>
                  <a:schemeClr val="dk1"/>
                </a:solidFill>
                <a:latin typeface="Open Sans"/>
                <a:ea typeface="Open Sans"/>
                <a:cs typeface="Open Sans"/>
                <a:sym typeface="Open Sans"/>
              </a:rPr>
              <a:t>male</a:t>
            </a:r>
            <a:endParaRPr sz="1100">
              <a:latin typeface="Open Sans"/>
              <a:ea typeface="Open Sans"/>
              <a:cs typeface="Open Sans"/>
              <a:sym typeface="Open Sans"/>
            </a:endParaRPr>
          </a:p>
          <a:p>
            <a:pPr indent="0" lvl="0" marL="0" rtl="0" algn="l">
              <a:spcBef>
                <a:spcPts val="0"/>
              </a:spcBef>
              <a:spcAft>
                <a:spcPts val="0"/>
              </a:spcAft>
              <a:buNone/>
            </a:pPr>
            <a:r>
              <a:t/>
            </a:r>
            <a:endParaRPr sz="11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1"/>
              </a:solidFill>
              <a:latin typeface="Open Sans"/>
              <a:ea typeface="Open Sans"/>
              <a:cs typeface="Open Sans"/>
              <a:sym typeface="Open Sans"/>
            </a:endParaRPr>
          </a:p>
          <a:p>
            <a:pPr indent="0" lvl="0" marL="0" rtl="0" algn="l">
              <a:spcBef>
                <a:spcPts val="0"/>
              </a:spcBef>
              <a:spcAft>
                <a:spcPts val="0"/>
              </a:spcAft>
              <a:buNone/>
            </a:pPr>
            <a:r>
              <a:rPr lang="es" sz="1100">
                <a:solidFill>
                  <a:schemeClr val="dk1"/>
                </a:solidFill>
                <a:latin typeface="Open Sans"/>
                <a:ea typeface="Open Sans"/>
                <a:cs typeface="Open Sans"/>
                <a:sym typeface="Open Sans"/>
              </a:rPr>
              <a:t>girl</a:t>
            </a:r>
            <a:r>
              <a:rPr lang="es" sz="1100">
                <a:latin typeface="Open Sans"/>
                <a:ea typeface="Open Sans"/>
                <a:cs typeface="Open Sans"/>
                <a:sym typeface="Open Sans"/>
              </a:rPr>
              <a:t>                    </a:t>
            </a:r>
            <a:r>
              <a:rPr lang="es" sz="1100">
                <a:solidFill>
                  <a:schemeClr val="dk1"/>
                </a:solidFill>
                <a:latin typeface="Open Sans"/>
                <a:ea typeface="Open Sans"/>
                <a:cs typeface="Open Sans"/>
                <a:sym typeface="Open Sans"/>
              </a:rPr>
              <a:t>boy</a:t>
            </a:r>
            <a:r>
              <a:rPr lang="es" sz="1100">
                <a:latin typeface="Open Sans"/>
                <a:ea typeface="Open Sans"/>
                <a:cs typeface="Open Sans"/>
                <a:sym typeface="Open Sans"/>
              </a:rPr>
              <a:t> </a:t>
            </a:r>
            <a:endParaRPr sz="1100">
              <a:latin typeface="Open Sans"/>
              <a:ea typeface="Open Sans"/>
              <a:cs typeface="Open Sans"/>
              <a:sym typeface="Open Sans"/>
            </a:endParaRPr>
          </a:p>
        </p:txBody>
      </p:sp>
      <p:sp>
        <p:nvSpPr>
          <p:cNvPr id="443" name="Google Shape;443;gdc387f01bc_1_347"/>
          <p:cNvSpPr/>
          <p:nvPr/>
        </p:nvSpPr>
        <p:spPr>
          <a:xfrm>
            <a:off x="104775" y="3695800"/>
            <a:ext cx="809676" cy="533412"/>
          </a:xfrm>
          <a:prstGeom prst="cloud">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cow</a:t>
            </a:r>
            <a:endParaRPr/>
          </a:p>
          <a:p>
            <a:pPr indent="0" lvl="0" marL="0" rtl="0" algn="l">
              <a:spcBef>
                <a:spcPts val="0"/>
              </a:spcBef>
              <a:spcAft>
                <a:spcPts val="0"/>
              </a:spcAft>
              <a:buNone/>
            </a:pPr>
            <a:r>
              <a:rPr lang="es"/>
              <a:t>bull</a:t>
            </a:r>
            <a:endParaRPr/>
          </a:p>
        </p:txBody>
      </p:sp>
      <p:cxnSp>
        <p:nvCxnSpPr>
          <p:cNvPr id="444" name="Google Shape;444;gdc387f01bc_1_347"/>
          <p:cNvCxnSpPr>
            <a:stCxn id="443" idx="3"/>
          </p:cNvCxnSpPr>
          <p:nvPr/>
        </p:nvCxnSpPr>
        <p:spPr>
          <a:xfrm flipH="1" rot="10800000">
            <a:off x="509613" y="3200398"/>
            <a:ext cx="214200" cy="525900"/>
          </a:xfrm>
          <a:prstGeom prst="straightConnector1">
            <a:avLst/>
          </a:prstGeom>
          <a:noFill/>
          <a:ln cap="flat" cmpd="sng" w="9525">
            <a:solidFill>
              <a:schemeClr val="dk1"/>
            </a:solidFill>
            <a:prstDash val="solid"/>
            <a:round/>
            <a:headEnd len="med" w="med" type="none"/>
            <a:tailEnd len="med" w="med" type="triangle"/>
          </a:ln>
        </p:spPr>
      </p:cxnSp>
      <p:cxnSp>
        <p:nvCxnSpPr>
          <p:cNvPr id="445" name="Google Shape;445;gdc387f01bc_1_347"/>
          <p:cNvCxnSpPr/>
          <p:nvPr/>
        </p:nvCxnSpPr>
        <p:spPr>
          <a:xfrm flipH="1">
            <a:off x="3000300" y="3314700"/>
            <a:ext cx="657300" cy="438300"/>
          </a:xfrm>
          <a:prstGeom prst="straightConnector1">
            <a:avLst/>
          </a:prstGeom>
          <a:noFill/>
          <a:ln cap="flat" cmpd="sng" w="28575">
            <a:solidFill>
              <a:srgbClr val="6AA84F"/>
            </a:solidFill>
            <a:prstDash val="solid"/>
            <a:round/>
            <a:headEnd len="med" w="med" type="none"/>
            <a:tailEnd len="med" w="med" type="triangle"/>
          </a:ln>
        </p:spPr>
      </p:cxnSp>
      <p:sp>
        <p:nvSpPr>
          <p:cNvPr id="446" name="Google Shape;446;gdc387f01bc_1_347"/>
          <p:cNvSpPr txBox="1"/>
          <p:nvPr/>
        </p:nvSpPr>
        <p:spPr>
          <a:xfrm>
            <a:off x="2826675" y="3143175"/>
            <a:ext cx="103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species</a:t>
            </a:r>
            <a:endParaRPr>
              <a:latin typeface="Open Sans"/>
              <a:ea typeface="Open Sans"/>
              <a:cs typeface="Open Sans"/>
              <a:sym typeface="Open Sans"/>
            </a:endParaRPr>
          </a:p>
        </p:txBody>
      </p:sp>
      <p:cxnSp>
        <p:nvCxnSpPr>
          <p:cNvPr id="447" name="Google Shape;447;gdc387f01bc_1_347"/>
          <p:cNvCxnSpPr/>
          <p:nvPr/>
        </p:nvCxnSpPr>
        <p:spPr>
          <a:xfrm flipH="1">
            <a:off x="8524950" y="2276475"/>
            <a:ext cx="142800" cy="285900"/>
          </a:xfrm>
          <a:prstGeom prst="straightConnector1">
            <a:avLst/>
          </a:prstGeom>
          <a:noFill/>
          <a:ln cap="flat" cmpd="sng" w="28575">
            <a:solidFill>
              <a:srgbClr val="6AA84F"/>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3"/>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s"/>
              <a:t>Background of the lecturer</a:t>
            </a:r>
            <a:endParaRPr/>
          </a:p>
        </p:txBody>
      </p:sp>
      <p:sp>
        <p:nvSpPr>
          <p:cNvPr id="93" name="Google Shape;93;p3"/>
          <p:cNvSpPr/>
          <p:nvPr/>
        </p:nvSpPr>
        <p:spPr>
          <a:xfrm>
            <a:off x="318374" y="1219200"/>
            <a:ext cx="8520600" cy="60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4" name="Google Shape;94;p3"/>
          <p:cNvCxnSpPr/>
          <p:nvPr/>
        </p:nvCxnSpPr>
        <p:spPr>
          <a:xfrm>
            <a:off x="2481775" y="3079525"/>
            <a:ext cx="3900" cy="265500"/>
          </a:xfrm>
          <a:prstGeom prst="straightConnector1">
            <a:avLst/>
          </a:prstGeom>
          <a:noFill/>
          <a:ln cap="flat" cmpd="sng" w="9525">
            <a:solidFill>
              <a:schemeClr val="dk2"/>
            </a:solidFill>
            <a:prstDash val="solid"/>
            <a:round/>
            <a:headEnd len="sm" w="sm" type="none"/>
            <a:tailEnd len="med" w="med" type="triangle"/>
          </a:ln>
        </p:spPr>
      </p:cxnSp>
      <p:sp>
        <p:nvSpPr>
          <p:cNvPr id="95" name="Google Shape;95;p3"/>
          <p:cNvSpPr txBox="1"/>
          <p:nvPr/>
        </p:nvSpPr>
        <p:spPr>
          <a:xfrm>
            <a:off x="1794625" y="3497425"/>
            <a:ext cx="1686900" cy="1569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D9D9D9"/>
                </a:solidFill>
                <a:latin typeface="Open Sans"/>
                <a:ea typeface="Open Sans"/>
                <a:cs typeface="Open Sans"/>
                <a:sym typeface="Open Sans"/>
              </a:rPr>
              <a:t>Institute of Computer Science (FORTH Hellas)</a:t>
            </a:r>
            <a:endParaRPr b="0" i="0" sz="900" u="none" cap="none" strike="noStrike">
              <a:solidFill>
                <a:srgbClr val="D9D9D9"/>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D9D9D9"/>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D9D9D9"/>
                </a:solidFill>
                <a:latin typeface="Open Sans"/>
                <a:ea typeface="Open Sans"/>
                <a:cs typeface="Open Sans"/>
                <a:sym typeface="Open Sans"/>
              </a:rPr>
              <a:t>European Listening Talker project (FET 7)</a:t>
            </a:r>
            <a:endParaRPr b="0" i="0" sz="900" u="none" cap="none" strike="noStrike">
              <a:solidFill>
                <a:srgbClr val="D9D9D9"/>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D9D9D9"/>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D9D9D9"/>
                </a:solidFill>
                <a:latin typeface="Open Sans"/>
                <a:ea typeface="Open Sans"/>
                <a:cs typeface="Open Sans"/>
                <a:sym typeface="Open Sans"/>
              </a:rPr>
              <a:t>Toshiba Research Laboratory (1 patent)</a:t>
            </a:r>
            <a:endParaRPr b="0" i="0" sz="900" u="none" cap="none" strike="noStrike">
              <a:solidFill>
                <a:srgbClr val="D9D9D9"/>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D9D9D9"/>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100"/>
              <a:buFont typeface="Arial"/>
              <a:buNone/>
            </a:pPr>
            <a:r>
              <a:rPr b="0" i="0" lang="es" sz="900" u="none" cap="none" strike="noStrike">
                <a:solidFill>
                  <a:srgbClr val="D9D9D9"/>
                </a:solidFill>
                <a:latin typeface="Open Sans"/>
                <a:ea typeface="Open Sans"/>
                <a:cs typeface="Open Sans"/>
                <a:sym typeface="Open Sans"/>
              </a:rPr>
              <a:t>Bequest Fellowship award</a:t>
            </a:r>
            <a:endParaRPr b="0" i="0" sz="900" u="none" cap="none" strike="noStrike">
              <a:solidFill>
                <a:srgbClr val="D9D9D9"/>
              </a:solidFill>
              <a:latin typeface="Open Sans"/>
              <a:ea typeface="Open Sans"/>
              <a:cs typeface="Open Sans"/>
              <a:sym typeface="Open Sans"/>
            </a:endParaRPr>
          </a:p>
        </p:txBody>
      </p:sp>
      <p:sp>
        <p:nvSpPr>
          <p:cNvPr id="96" name="Google Shape;96;p3"/>
          <p:cNvSpPr txBox="1"/>
          <p:nvPr/>
        </p:nvSpPr>
        <p:spPr>
          <a:xfrm>
            <a:off x="362600" y="3497425"/>
            <a:ext cx="9459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CCCCCC"/>
                </a:solidFill>
                <a:latin typeface="Open Sans"/>
                <a:ea typeface="Open Sans"/>
                <a:cs typeface="Open Sans"/>
                <a:sym typeface="Open Sans"/>
              </a:rPr>
              <a:t>2 conference </a:t>
            </a:r>
            <a:endParaRPr b="0" i="0" sz="900" u="none" cap="none" strike="noStrike">
              <a:solidFill>
                <a:srgbClr val="CCCCCC"/>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CCCCCC"/>
                </a:solidFill>
                <a:latin typeface="Open Sans"/>
                <a:ea typeface="Open Sans"/>
                <a:cs typeface="Open Sans"/>
                <a:sym typeface="Open Sans"/>
              </a:rPr>
              <a:t>publications</a:t>
            </a:r>
            <a:endParaRPr b="0" i="0" sz="900" u="none" cap="none" strike="noStrike">
              <a:solidFill>
                <a:srgbClr val="CCCCCC"/>
              </a:solidFill>
              <a:latin typeface="Open Sans"/>
              <a:ea typeface="Open Sans"/>
              <a:cs typeface="Open Sans"/>
              <a:sym typeface="Open Sans"/>
            </a:endParaRPr>
          </a:p>
        </p:txBody>
      </p:sp>
      <p:cxnSp>
        <p:nvCxnSpPr>
          <p:cNvPr id="97" name="Google Shape;97;p3"/>
          <p:cNvCxnSpPr/>
          <p:nvPr/>
        </p:nvCxnSpPr>
        <p:spPr>
          <a:xfrm>
            <a:off x="781050" y="3079525"/>
            <a:ext cx="3900" cy="265500"/>
          </a:xfrm>
          <a:prstGeom prst="straightConnector1">
            <a:avLst/>
          </a:prstGeom>
          <a:noFill/>
          <a:ln cap="flat" cmpd="sng" w="9525">
            <a:solidFill>
              <a:schemeClr val="dk2"/>
            </a:solidFill>
            <a:prstDash val="solid"/>
            <a:round/>
            <a:headEnd len="sm" w="sm" type="none"/>
            <a:tailEnd len="med" w="med" type="triangle"/>
          </a:ln>
        </p:spPr>
      </p:cxnSp>
      <p:cxnSp>
        <p:nvCxnSpPr>
          <p:cNvPr id="98" name="Google Shape;98;p3"/>
          <p:cNvCxnSpPr/>
          <p:nvPr/>
        </p:nvCxnSpPr>
        <p:spPr>
          <a:xfrm>
            <a:off x="4342775" y="3079525"/>
            <a:ext cx="3900" cy="265500"/>
          </a:xfrm>
          <a:prstGeom prst="straightConnector1">
            <a:avLst/>
          </a:prstGeom>
          <a:noFill/>
          <a:ln cap="flat" cmpd="sng" w="9525">
            <a:solidFill>
              <a:schemeClr val="dk2"/>
            </a:solidFill>
            <a:prstDash val="solid"/>
            <a:round/>
            <a:headEnd len="sm" w="sm" type="none"/>
            <a:tailEnd len="med" w="med" type="triangle"/>
          </a:ln>
        </p:spPr>
      </p:cxnSp>
      <p:sp>
        <p:nvSpPr>
          <p:cNvPr id="99" name="Google Shape;99;p3"/>
          <p:cNvSpPr txBox="1"/>
          <p:nvPr/>
        </p:nvSpPr>
        <p:spPr>
          <a:xfrm>
            <a:off x="3655625" y="3497425"/>
            <a:ext cx="16869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D9D9D9"/>
                </a:solidFill>
                <a:latin typeface="Open Sans"/>
                <a:ea typeface="Open Sans"/>
                <a:cs typeface="Open Sans"/>
                <a:sym typeface="Open Sans"/>
              </a:rPr>
              <a:t>1 patent</a:t>
            </a:r>
            <a:endParaRPr b="0" i="0" sz="900" u="none" cap="none" strike="noStrike">
              <a:solidFill>
                <a:srgbClr val="D9D9D9"/>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D9D9D9"/>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D9D9D9"/>
                </a:solidFill>
                <a:latin typeface="Open Sans"/>
                <a:ea typeface="Open Sans"/>
                <a:cs typeface="Open Sans"/>
                <a:sym typeface="Open Sans"/>
              </a:rPr>
              <a:t>integration on Samsung 8 Galaxy mobile phone</a:t>
            </a:r>
            <a:endParaRPr b="0" i="0" sz="900" u="none" cap="none" strike="noStrike">
              <a:solidFill>
                <a:srgbClr val="D9D9D9"/>
              </a:solidFill>
              <a:latin typeface="Open Sans"/>
              <a:ea typeface="Open Sans"/>
              <a:cs typeface="Open Sans"/>
              <a:sym typeface="Open Sans"/>
            </a:endParaRPr>
          </a:p>
        </p:txBody>
      </p:sp>
      <p:sp>
        <p:nvSpPr>
          <p:cNvPr id="100" name="Google Shape;100;p3"/>
          <p:cNvSpPr txBox="1"/>
          <p:nvPr/>
        </p:nvSpPr>
        <p:spPr>
          <a:xfrm>
            <a:off x="5342525" y="3500050"/>
            <a:ext cx="18990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CCCCCC"/>
                </a:solidFill>
                <a:latin typeface="Open Sans"/>
                <a:ea typeface="Open Sans"/>
                <a:cs typeface="Open Sans"/>
                <a:sym typeface="Open Sans"/>
              </a:rPr>
              <a:t>Marie Curie Seal of Excellence</a:t>
            </a:r>
            <a:endParaRPr b="0" i="0" sz="900" u="none" cap="none" strike="noStrike">
              <a:solidFill>
                <a:srgbClr val="CCCCCC"/>
              </a:solidFill>
              <a:latin typeface="Open Sans"/>
              <a:ea typeface="Open Sans"/>
              <a:cs typeface="Open Sans"/>
              <a:sym typeface="Open Sans"/>
            </a:endParaRPr>
          </a:p>
        </p:txBody>
      </p:sp>
      <p:cxnSp>
        <p:nvCxnSpPr>
          <p:cNvPr id="101" name="Google Shape;101;p3"/>
          <p:cNvCxnSpPr/>
          <p:nvPr/>
        </p:nvCxnSpPr>
        <p:spPr>
          <a:xfrm>
            <a:off x="6082250" y="3050625"/>
            <a:ext cx="3900" cy="265500"/>
          </a:xfrm>
          <a:prstGeom prst="straightConnector1">
            <a:avLst/>
          </a:prstGeom>
          <a:noFill/>
          <a:ln cap="flat" cmpd="sng" w="9525">
            <a:solidFill>
              <a:schemeClr val="dk2"/>
            </a:solidFill>
            <a:prstDash val="solid"/>
            <a:round/>
            <a:headEnd len="sm" w="sm" type="none"/>
            <a:tailEnd len="med" w="med" type="triangle"/>
          </a:ln>
        </p:spPr>
      </p:cxnSp>
      <p:sp>
        <p:nvSpPr>
          <p:cNvPr id="102" name="Google Shape;102;p3"/>
          <p:cNvSpPr txBox="1"/>
          <p:nvPr/>
        </p:nvSpPr>
        <p:spPr>
          <a:xfrm>
            <a:off x="7145400" y="3500050"/>
            <a:ext cx="16869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D9D9D9"/>
                </a:solidFill>
                <a:latin typeface="Open Sans"/>
                <a:ea typeface="Open Sans"/>
                <a:cs typeface="Open Sans"/>
                <a:sym typeface="Open Sans"/>
              </a:rPr>
              <a:t>Transformers Bert, T5</a:t>
            </a:r>
            <a:endParaRPr b="0" i="0" sz="900" u="none" cap="none" strike="noStrike">
              <a:solidFill>
                <a:srgbClr val="D9D9D9"/>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D9D9D9"/>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900"/>
              <a:buFont typeface="Arial"/>
              <a:buNone/>
            </a:pPr>
            <a:r>
              <a:rPr b="0" i="0" lang="es" sz="900" u="none" cap="none" strike="noStrike">
                <a:solidFill>
                  <a:srgbClr val="D9D9D9"/>
                </a:solidFill>
                <a:latin typeface="Open Sans"/>
                <a:ea typeface="Open Sans"/>
                <a:cs typeface="Open Sans"/>
                <a:sym typeface="Open Sans"/>
              </a:rPr>
              <a:t>Replaced company’s traditional NLP dialogue systems (best in internal Golden competition)</a:t>
            </a:r>
            <a:endParaRPr b="0" i="0" sz="900" u="none" cap="none" strike="noStrike">
              <a:solidFill>
                <a:srgbClr val="D9D9D9"/>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Open Sans"/>
              <a:ea typeface="Open Sans"/>
              <a:cs typeface="Open Sans"/>
              <a:sym typeface="Open Sans"/>
            </a:endParaRPr>
          </a:p>
        </p:txBody>
      </p:sp>
      <p:cxnSp>
        <p:nvCxnSpPr>
          <p:cNvPr id="103" name="Google Shape;103;p3"/>
          <p:cNvCxnSpPr/>
          <p:nvPr/>
        </p:nvCxnSpPr>
        <p:spPr>
          <a:xfrm>
            <a:off x="7750750" y="3079525"/>
            <a:ext cx="3900" cy="265500"/>
          </a:xfrm>
          <a:prstGeom prst="straightConnector1">
            <a:avLst/>
          </a:prstGeom>
          <a:noFill/>
          <a:ln cap="flat" cmpd="sng" w="9525">
            <a:solidFill>
              <a:schemeClr val="dk2"/>
            </a:solidFill>
            <a:prstDash val="solid"/>
            <a:round/>
            <a:headEnd len="sm" w="sm" type="none"/>
            <a:tailEnd len="med" w="med" type="triangle"/>
          </a:ln>
        </p:spPr>
      </p:cxnSp>
      <p:grpSp>
        <p:nvGrpSpPr>
          <p:cNvPr id="104" name="Google Shape;104;p3"/>
          <p:cNvGrpSpPr/>
          <p:nvPr/>
        </p:nvGrpSpPr>
        <p:grpSpPr>
          <a:xfrm>
            <a:off x="311712" y="1178025"/>
            <a:ext cx="8754888" cy="2323969"/>
            <a:chOff x="311700" y="1178031"/>
            <a:chExt cx="9118725" cy="2323969"/>
          </a:xfrm>
        </p:grpSpPr>
        <p:sp>
          <p:nvSpPr>
            <p:cNvPr id="105" name="Google Shape;105;p3"/>
            <p:cNvSpPr txBox="1"/>
            <p:nvPr/>
          </p:nvSpPr>
          <p:spPr>
            <a:xfrm>
              <a:off x="311700" y="1219200"/>
              <a:ext cx="17634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pen Sans"/>
                  <a:ea typeface="Open Sans"/>
                  <a:cs typeface="Open Sans"/>
                  <a:sym typeface="Open Sans"/>
                </a:rPr>
                <a:t>National technical university of Athens</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pen Sans"/>
                  <a:ea typeface="Open Sans"/>
                  <a:cs typeface="Open Sans"/>
                  <a:sym typeface="Open Sans"/>
                </a:rPr>
                <a:t>Electrical &amp; Computer Engineer</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pen Sans"/>
                  <a:ea typeface="Open Sans"/>
                  <a:cs typeface="Open Sans"/>
                  <a:sym typeface="Open Sans"/>
                </a:rPr>
                <a:t>Mobile communications</a:t>
              </a:r>
              <a:endParaRPr b="0" i="0" sz="1200" u="none" cap="none" strike="noStrike">
                <a:solidFill>
                  <a:srgbClr val="000000"/>
                </a:solidFill>
                <a:latin typeface="Open Sans"/>
                <a:ea typeface="Open Sans"/>
                <a:cs typeface="Open Sans"/>
                <a:sym typeface="Open Sans"/>
              </a:endParaRPr>
            </a:p>
          </p:txBody>
        </p:sp>
        <p:sp>
          <p:nvSpPr>
            <p:cNvPr id="106" name="Google Shape;106;p3"/>
            <p:cNvSpPr txBox="1"/>
            <p:nvPr/>
          </p:nvSpPr>
          <p:spPr>
            <a:xfrm>
              <a:off x="1925850" y="1219200"/>
              <a:ext cx="1928700" cy="227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pen Sans"/>
                  <a:ea typeface="Open Sans"/>
                  <a:cs typeface="Open Sans"/>
                  <a:sym typeface="Open Sans"/>
                </a:rPr>
                <a:t>University of Crete</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pen Sans"/>
                  <a:ea typeface="Open Sans"/>
                  <a:cs typeface="Open Sans"/>
                  <a:sym typeface="Open Sans"/>
                </a:rPr>
                <a:t>MSc &amp; PhD</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pen Sans"/>
                  <a:ea typeface="Open Sans"/>
                  <a:cs typeface="Open Sans"/>
                  <a:sym typeface="Open Sans"/>
                </a:rPr>
                <a:t>Signal and </a:t>
              </a:r>
              <a:r>
                <a:rPr b="1" i="0" lang="es" sz="1200" u="none" cap="none" strike="noStrike">
                  <a:solidFill>
                    <a:srgbClr val="000000"/>
                  </a:solidFill>
                  <a:latin typeface="Open Sans"/>
                  <a:ea typeface="Open Sans"/>
                  <a:cs typeface="Open Sans"/>
                  <a:sym typeface="Open Sans"/>
                </a:rPr>
                <a:t>speech processing</a:t>
              </a:r>
              <a:endParaRPr b="1"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pen Sans"/>
                  <a:ea typeface="Open Sans"/>
                  <a:cs typeface="Open Sans"/>
                  <a:sym typeface="Open Sans"/>
                </a:rPr>
                <a:t>Machine learning</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07" name="Google Shape;107;p3"/>
            <p:cNvSpPr txBox="1"/>
            <p:nvPr/>
          </p:nvSpPr>
          <p:spPr>
            <a:xfrm>
              <a:off x="3448912" y="1207331"/>
              <a:ext cx="21735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pen Sans"/>
                  <a:ea typeface="Open Sans"/>
                  <a:cs typeface="Open Sans"/>
                  <a:sym typeface="Open Sans"/>
                </a:rPr>
                <a:t>Samsung Research United Kingdom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pen Sans"/>
                  <a:ea typeface="Open Sans"/>
                  <a:cs typeface="Open Sans"/>
                  <a:sym typeface="Open Sans"/>
                </a:rPr>
                <a:t>Senior researcher</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latin typeface="Open Sans"/>
                  <a:ea typeface="Open Sans"/>
                  <a:cs typeface="Open Sans"/>
                  <a:sym typeface="Open Sans"/>
                </a:rPr>
                <a:t>Speech modifications</a:t>
              </a:r>
              <a:endParaRPr b="1"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pen Sans"/>
                  <a:ea typeface="Open Sans"/>
                  <a:cs typeface="Open Sans"/>
                  <a:sym typeface="Open Sans"/>
                </a:rPr>
                <a:t>Audio enhancement (</a:t>
              </a:r>
              <a:r>
                <a:rPr b="1" i="0" lang="es" sz="1200" u="none" cap="none" strike="noStrike">
                  <a:solidFill>
                    <a:srgbClr val="000000"/>
                  </a:solidFill>
                  <a:latin typeface="Open Sans"/>
                  <a:ea typeface="Open Sans"/>
                  <a:cs typeface="Open Sans"/>
                  <a:sym typeface="Open Sans"/>
                </a:rPr>
                <a:t>Deep neural networks</a:t>
              </a:r>
              <a:r>
                <a:rPr b="0" i="0" lang="es" sz="1200" u="none" cap="none" strike="noStrike">
                  <a:solidFill>
                    <a:srgbClr val="000000"/>
                  </a:solidFill>
                  <a:latin typeface="Open Sans"/>
                  <a:ea typeface="Open Sans"/>
                  <a:cs typeface="Open Sans"/>
                  <a:sym typeface="Open Sans"/>
                </a:rPr>
                <a:t>)</a:t>
              </a:r>
              <a:endParaRPr b="0" i="0" sz="1400" u="none" cap="none" strike="noStrike">
                <a:solidFill>
                  <a:srgbClr val="000000"/>
                </a:solidFill>
                <a:latin typeface="Open Sans"/>
                <a:ea typeface="Open Sans"/>
                <a:cs typeface="Open Sans"/>
                <a:sym typeface="Open Sans"/>
              </a:endParaRPr>
            </a:p>
          </p:txBody>
        </p:sp>
        <p:sp>
          <p:nvSpPr>
            <p:cNvPr id="108" name="Google Shape;108;p3"/>
            <p:cNvSpPr txBox="1"/>
            <p:nvPr/>
          </p:nvSpPr>
          <p:spPr>
            <a:xfrm>
              <a:off x="7501725" y="1224100"/>
              <a:ext cx="1928700" cy="2277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pen Sans"/>
                  <a:ea typeface="Open Sans"/>
                  <a:cs typeface="Open Sans"/>
                  <a:sym typeface="Open Sans"/>
                </a:rPr>
                <a:t>SHERPA.AI</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pen Sans"/>
                  <a:ea typeface="Open Sans"/>
                  <a:cs typeface="Open Sans"/>
                  <a:sym typeface="Open Sans"/>
                </a:rPr>
                <a:t>AI researcher</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1" i="0" lang="es" sz="1200" u="none" cap="none" strike="noStrike">
                  <a:solidFill>
                    <a:srgbClr val="000000"/>
                  </a:solidFill>
                  <a:latin typeface="Open Sans"/>
                  <a:ea typeface="Open Sans"/>
                  <a:cs typeface="Open Sans"/>
                  <a:sym typeface="Open Sans"/>
                </a:rPr>
                <a:t>NLP</a:t>
              </a:r>
              <a:r>
                <a:rPr b="0" i="0" lang="es" sz="1200" u="none" cap="none" strike="noStrike">
                  <a:solidFill>
                    <a:srgbClr val="000000"/>
                  </a:solidFill>
                  <a:latin typeface="Open Sans"/>
                  <a:ea typeface="Open Sans"/>
                  <a:cs typeface="Open Sans"/>
                  <a:sym typeface="Open Sans"/>
                </a:rPr>
                <a:t> (Text classification and text generation using </a:t>
              </a:r>
              <a:r>
                <a:rPr b="1" i="0" lang="es" sz="1200" u="none" cap="none" strike="noStrike">
                  <a:solidFill>
                    <a:srgbClr val="000000"/>
                  </a:solidFill>
                  <a:latin typeface="Open Sans"/>
                  <a:ea typeface="Open Sans"/>
                  <a:cs typeface="Open Sans"/>
                  <a:sym typeface="Open Sans"/>
                </a:rPr>
                <a:t>Transformers</a:t>
              </a:r>
              <a:r>
                <a:rPr b="0" i="0" lang="es" sz="1200" u="none" cap="none" strike="noStrike">
                  <a:solidFill>
                    <a:srgbClr val="000000"/>
                  </a:solidFill>
                  <a:latin typeface="Open Sans"/>
                  <a:ea typeface="Open Sans"/>
                  <a:cs typeface="Open Sans"/>
                  <a:sym typeface="Open Sans"/>
                </a:rPr>
                <a:t>)</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109" name="Google Shape;109;p3"/>
            <p:cNvSpPr txBox="1"/>
            <p:nvPr/>
          </p:nvSpPr>
          <p:spPr>
            <a:xfrm>
              <a:off x="5494923" y="1178031"/>
              <a:ext cx="2120100" cy="210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pen Sans"/>
                  <a:ea typeface="Open Sans"/>
                  <a:cs typeface="Open Sans"/>
                  <a:sym typeface="Open Sans"/>
                </a:rPr>
                <a:t>Basque Research Center of cognition Brain and Language</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300"/>
                <a:buFont typeface="Arial"/>
                <a:buNone/>
              </a:pPr>
              <a:r>
                <a:t/>
              </a:r>
              <a:endParaRPr b="0" i="0" sz="3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pen Sans"/>
                  <a:ea typeface="Open Sans"/>
                  <a:cs typeface="Open Sans"/>
                  <a:sym typeface="Open Sans"/>
                </a:rPr>
                <a:t>Postdoctoral researcher</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200"/>
                <a:buFont typeface="Arial"/>
                <a:buNone/>
              </a:pPr>
              <a:r>
                <a:rPr b="0" i="0" lang="es" sz="1200" u="none" cap="none" strike="noStrike">
                  <a:solidFill>
                    <a:srgbClr val="000000"/>
                  </a:solidFill>
                  <a:latin typeface="Open Sans"/>
                  <a:ea typeface="Open Sans"/>
                  <a:cs typeface="Open Sans"/>
                  <a:sym typeface="Open Sans"/>
                </a:rPr>
                <a:t>Cognitive tasks, online auditory feedback alterations</a:t>
              </a:r>
              <a:endParaRPr b="0" i="0" sz="1200" u="none" cap="none" strike="noStrike">
                <a:solidFill>
                  <a:srgbClr val="000000"/>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grpSp>
      <p:sp>
        <p:nvSpPr>
          <p:cNvPr id="110" name="Google Shape;110;p3"/>
          <p:cNvSpPr txBox="1"/>
          <p:nvPr/>
        </p:nvSpPr>
        <p:spPr>
          <a:xfrm>
            <a:off x="5394075" y="229675"/>
            <a:ext cx="4008900" cy="400200"/>
          </a:xfrm>
          <a:prstGeom prst="rect">
            <a:avLst/>
          </a:prstGeom>
          <a:noFill/>
          <a:ln>
            <a:noFill/>
          </a:ln>
        </p:spPr>
        <p:txBody>
          <a:bodyPr anchorCtr="0" anchor="t" bIns="91425" lIns="91425" spcFirstLastPara="1" rIns="91425" wrap="square" tIns="91425">
            <a:spAutoFit/>
          </a:bodyPr>
          <a:lstStyle/>
          <a:p>
            <a:pPr indent="457200" lvl="0" marL="914400" marR="0" rtl="0" algn="l">
              <a:lnSpc>
                <a:spcPct val="100000"/>
              </a:lnSpc>
              <a:spcBef>
                <a:spcPts val="0"/>
              </a:spcBef>
              <a:spcAft>
                <a:spcPts val="0"/>
              </a:spcAft>
              <a:buClr>
                <a:srgbClr val="000000"/>
              </a:buClr>
              <a:buSzPts val="1400"/>
              <a:buFont typeface="Arial"/>
              <a:buNone/>
            </a:pPr>
            <a:r>
              <a:rPr b="0" i="0" lang="es" sz="1400" u="none" cap="none" strike="noStrike">
                <a:solidFill>
                  <a:srgbClr val="999999"/>
                </a:solidFill>
                <a:latin typeface="Open Sans"/>
                <a:ea typeface="Open Sans"/>
                <a:cs typeface="Open Sans"/>
                <a:sym typeface="Open Sans"/>
              </a:rPr>
              <a:t>Maria Koutsogiannaki</a:t>
            </a:r>
            <a:endParaRPr b="0" i="0" sz="1400" u="none" cap="none" strike="noStrike">
              <a:solidFill>
                <a:srgbClr val="999999"/>
              </a:solidFill>
              <a:latin typeface="Open Sans"/>
              <a:ea typeface="Open Sans"/>
              <a:cs typeface="Open Sans"/>
              <a:sym typeface="Open Sans"/>
            </a:endParaRPr>
          </a:p>
        </p:txBody>
      </p:sp>
      <p:sp>
        <p:nvSpPr>
          <p:cNvPr id="111" name="Google Shape;111;p3"/>
          <p:cNvSpPr/>
          <p:nvPr/>
        </p:nvSpPr>
        <p:spPr>
          <a:xfrm>
            <a:off x="7391600" y="749300"/>
            <a:ext cx="1115400" cy="461700"/>
          </a:xfrm>
          <a:prstGeom prst="rect">
            <a:avLst/>
          </a:prstGeom>
          <a:solidFill>
            <a:srgbClr val="B6D7A8"/>
          </a:solid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s" sz="1400" u="none" cap="none" strike="noStrike">
                <a:solidFill>
                  <a:srgbClr val="000000"/>
                </a:solidFill>
                <a:latin typeface="Arial"/>
                <a:ea typeface="Arial"/>
                <a:cs typeface="Arial"/>
                <a:sym typeface="Arial"/>
              </a:rPr>
              <a:t>&lt; 2 years experience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dc387f01bc_1_36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The idea of word-embeddings</a:t>
            </a:r>
            <a:endParaRPr/>
          </a:p>
        </p:txBody>
      </p:sp>
      <p:sp>
        <p:nvSpPr>
          <p:cNvPr id="453" name="Google Shape;453;gdc387f01bc_1_368"/>
          <p:cNvSpPr txBox="1"/>
          <p:nvPr/>
        </p:nvSpPr>
        <p:spPr>
          <a:xfrm>
            <a:off x="272100" y="1071025"/>
            <a:ext cx="88719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s">
                <a:latin typeface="Open Sans"/>
                <a:ea typeface="Open Sans"/>
                <a:cs typeface="Open Sans"/>
                <a:sym typeface="Open Sans"/>
              </a:rPr>
              <a:t>Instead of representing the word as an integer, represent it as a </a:t>
            </a:r>
            <a:r>
              <a:rPr lang="es" u="sng">
                <a:latin typeface="Open Sans"/>
                <a:ea typeface="Open Sans"/>
                <a:cs typeface="Open Sans"/>
                <a:sym typeface="Open Sans"/>
              </a:rPr>
              <a:t>vector</a:t>
            </a:r>
            <a:endParaRPr u="sng">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s">
                <a:latin typeface="Open Sans"/>
                <a:ea typeface="Open Sans"/>
                <a:cs typeface="Open Sans"/>
                <a:sym typeface="Open Sans"/>
              </a:rPr>
              <a:t>The vector depends on the context of the word. Similar context-words  have vectors that are “near”</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s">
                <a:latin typeface="Open Sans"/>
                <a:ea typeface="Open Sans"/>
                <a:cs typeface="Open Sans"/>
                <a:sym typeface="Open Sans"/>
              </a:rPr>
              <a:t>Vectors are learned </a:t>
            </a:r>
            <a:r>
              <a:rPr b="1" lang="es">
                <a:latin typeface="Open Sans"/>
                <a:ea typeface="Open Sans"/>
                <a:cs typeface="Open Sans"/>
                <a:sym typeface="Open Sans"/>
              </a:rPr>
              <a:t>within the network</a:t>
            </a:r>
            <a:r>
              <a:rPr lang="es">
                <a:latin typeface="Open Sans"/>
                <a:ea typeface="Open Sans"/>
                <a:cs typeface="Open Sans"/>
                <a:sym typeface="Open Sans"/>
              </a:rPr>
              <a:t> or </a:t>
            </a:r>
            <a:r>
              <a:rPr b="1" lang="es">
                <a:latin typeface="Open Sans"/>
                <a:ea typeface="Open Sans"/>
                <a:cs typeface="Open Sans"/>
                <a:sym typeface="Open Sans"/>
              </a:rPr>
              <a:t>pre-learned</a:t>
            </a:r>
            <a:r>
              <a:rPr lang="es">
                <a:latin typeface="Open Sans"/>
                <a:ea typeface="Open Sans"/>
                <a:cs typeface="Open Sans"/>
                <a:sym typeface="Open Sans"/>
              </a:rPr>
              <a:t> by other networks</a:t>
            </a:r>
            <a:endParaRPr>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p:txBody>
      </p:sp>
      <p:sp>
        <p:nvSpPr>
          <p:cNvPr id="454" name="Google Shape;454;gdc387f01bc_1_368"/>
          <p:cNvSpPr/>
          <p:nvPr/>
        </p:nvSpPr>
        <p:spPr>
          <a:xfrm>
            <a:off x="0" y="2009775"/>
            <a:ext cx="2581308" cy="14097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man, woman, boy</a:t>
            </a:r>
            <a:endParaRPr/>
          </a:p>
          <a:p>
            <a:pPr indent="0" lvl="0" marL="0" rtl="0" algn="l">
              <a:spcBef>
                <a:spcPts val="0"/>
              </a:spcBef>
              <a:spcAft>
                <a:spcPts val="0"/>
              </a:spcAft>
              <a:buNone/>
            </a:pPr>
            <a:r>
              <a:rPr lang="es"/>
              <a:t>girl, female, male</a:t>
            </a:r>
            <a:endParaRPr/>
          </a:p>
          <a:p>
            <a:pPr indent="0" lvl="0" marL="0" rtl="0" algn="l">
              <a:spcBef>
                <a:spcPts val="0"/>
              </a:spcBef>
              <a:spcAft>
                <a:spcPts val="0"/>
              </a:spcAft>
              <a:buNone/>
            </a:pPr>
            <a:r>
              <a:t/>
            </a:r>
            <a:endParaRPr/>
          </a:p>
        </p:txBody>
      </p:sp>
      <p:sp>
        <p:nvSpPr>
          <p:cNvPr id="455" name="Google Shape;455;gdc387f01bc_1_368"/>
          <p:cNvSpPr/>
          <p:nvPr/>
        </p:nvSpPr>
        <p:spPr>
          <a:xfrm>
            <a:off x="1743075" y="3419500"/>
            <a:ext cx="2000100" cy="10860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Task: assign </a:t>
            </a:r>
            <a:endParaRPr/>
          </a:p>
          <a:p>
            <a:pPr indent="0" lvl="0" marL="0" rtl="0" algn="l">
              <a:spcBef>
                <a:spcPts val="0"/>
              </a:spcBef>
              <a:spcAft>
                <a:spcPts val="0"/>
              </a:spcAft>
              <a:buNone/>
            </a:pPr>
            <a:r>
              <a:rPr b="1" lang="es"/>
              <a:t>vectors</a:t>
            </a:r>
            <a:r>
              <a:rPr lang="es"/>
              <a:t> to the words based on their context similarity</a:t>
            </a:r>
            <a:endParaRPr/>
          </a:p>
        </p:txBody>
      </p:sp>
      <p:cxnSp>
        <p:nvCxnSpPr>
          <p:cNvPr id="456" name="Google Shape;456;gdc387f01bc_1_368"/>
          <p:cNvCxnSpPr/>
          <p:nvPr/>
        </p:nvCxnSpPr>
        <p:spPr>
          <a:xfrm flipH="1" rot="10800000">
            <a:off x="5638800" y="2724075"/>
            <a:ext cx="676200" cy="9600"/>
          </a:xfrm>
          <a:prstGeom prst="straightConnector1">
            <a:avLst/>
          </a:prstGeom>
          <a:noFill/>
          <a:ln cap="flat" cmpd="sng" w="28575">
            <a:solidFill>
              <a:schemeClr val="dk2"/>
            </a:solidFill>
            <a:prstDash val="solid"/>
            <a:round/>
            <a:headEnd len="med" w="med" type="none"/>
            <a:tailEnd len="med" w="med" type="triangle"/>
          </a:ln>
        </p:spPr>
      </p:cxnSp>
      <p:sp>
        <p:nvSpPr>
          <p:cNvPr id="457" name="Google Shape;457;gdc387f01bc_1_368"/>
          <p:cNvSpPr/>
          <p:nvPr/>
        </p:nvSpPr>
        <p:spPr>
          <a:xfrm>
            <a:off x="6372225" y="1828800"/>
            <a:ext cx="2771700" cy="2152800"/>
          </a:xfrm>
          <a:prstGeom prst="rect">
            <a:avLst/>
          </a:prstGeom>
          <a:solidFill>
            <a:schemeClr val="lt2"/>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s"/>
              <a:t>    Gender   Age   Species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man:     [   1         40       300     ]</a:t>
            </a:r>
            <a:endParaRPr/>
          </a:p>
          <a:p>
            <a:pPr indent="0" lvl="0" marL="0" rtl="0" algn="l">
              <a:spcBef>
                <a:spcPts val="0"/>
              </a:spcBef>
              <a:spcAft>
                <a:spcPts val="0"/>
              </a:spcAft>
              <a:buNone/>
            </a:pPr>
            <a:r>
              <a:rPr lang="es"/>
              <a:t>boy:      </a:t>
            </a:r>
            <a:r>
              <a:rPr lang="es">
                <a:solidFill>
                  <a:schemeClr val="dk1"/>
                </a:solidFill>
              </a:rPr>
              <a:t>[</a:t>
            </a:r>
            <a:r>
              <a:rPr lang="es"/>
              <a:t>   2           8       301     </a:t>
            </a:r>
            <a:r>
              <a:rPr lang="es">
                <a:solidFill>
                  <a:schemeClr val="dk1"/>
                </a:solidFill>
              </a:rPr>
              <a:t>]</a:t>
            </a:r>
            <a:endParaRPr/>
          </a:p>
          <a:p>
            <a:pPr indent="0" lvl="0" marL="0" rtl="0" algn="l">
              <a:spcBef>
                <a:spcPts val="0"/>
              </a:spcBef>
              <a:spcAft>
                <a:spcPts val="0"/>
              </a:spcAft>
              <a:buNone/>
            </a:pPr>
            <a:r>
              <a:rPr lang="es">
                <a:solidFill>
                  <a:schemeClr val="dk1"/>
                </a:solidFill>
              </a:rPr>
              <a:t>male:    [   3          24      302     ]</a:t>
            </a:r>
            <a:endParaRPr>
              <a:solidFill>
                <a:schemeClr val="dk1"/>
              </a:solidFill>
            </a:endParaRPr>
          </a:p>
          <a:p>
            <a:pPr indent="0" lvl="0" marL="0" rtl="0" algn="l">
              <a:spcBef>
                <a:spcPts val="0"/>
              </a:spcBef>
              <a:spcAft>
                <a:spcPts val="0"/>
              </a:spcAft>
              <a:buNone/>
            </a:pPr>
            <a:r>
              <a:rPr lang="es">
                <a:solidFill>
                  <a:schemeClr val="dk1"/>
                </a:solidFill>
              </a:rPr>
              <a:t>female: [   99        25      303     ] </a:t>
            </a:r>
            <a:endParaRPr/>
          </a:p>
          <a:p>
            <a:pPr indent="0" lvl="0" marL="0" rtl="0" algn="l">
              <a:spcBef>
                <a:spcPts val="0"/>
              </a:spcBef>
              <a:spcAft>
                <a:spcPts val="0"/>
              </a:spcAft>
              <a:buNone/>
            </a:pPr>
            <a:r>
              <a:rPr lang="es">
                <a:solidFill>
                  <a:schemeClr val="dk1"/>
                </a:solidFill>
              </a:rPr>
              <a:t>woman:[ 100         41     304     ]</a:t>
            </a:r>
            <a:endParaRPr/>
          </a:p>
          <a:p>
            <a:pPr indent="0" lvl="0" marL="0" rtl="0" algn="l">
              <a:spcBef>
                <a:spcPts val="0"/>
              </a:spcBef>
              <a:spcAft>
                <a:spcPts val="0"/>
              </a:spcAft>
              <a:buNone/>
            </a:pPr>
            <a:r>
              <a:rPr lang="es"/>
              <a:t>girl:       </a:t>
            </a:r>
            <a:r>
              <a:rPr lang="es">
                <a:solidFill>
                  <a:schemeClr val="dk1"/>
                </a:solidFill>
              </a:rPr>
              <a:t>[</a:t>
            </a:r>
            <a:r>
              <a:rPr lang="es"/>
              <a:t> 101           9     303     </a:t>
            </a:r>
            <a:r>
              <a:rPr lang="es">
                <a:solidFill>
                  <a:schemeClr val="dk1"/>
                </a:solidFill>
              </a:rPr>
              <a:t>]</a:t>
            </a:r>
            <a:r>
              <a:rPr lang="es"/>
              <a:t>  </a:t>
            </a:r>
            <a:endParaRPr/>
          </a:p>
          <a:p>
            <a:pPr indent="0" lvl="0" marL="0" rtl="0" algn="l">
              <a:spcBef>
                <a:spcPts val="0"/>
              </a:spcBef>
              <a:spcAft>
                <a:spcPts val="0"/>
              </a:spcAft>
              <a:buNone/>
            </a:pPr>
            <a:r>
              <a:rPr lang="es"/>
              <a:t>cow:     [  102         42         1    ]</a:t>
            </a:r>
            <a:endParaRPr/>
          </a:p>
          <a:p>
            <a:pPr indent="0" lvl="0" marL="0" rtl="0" algn="l">
              <a:spcBef>
                <a:spcPts val="0"/>
              </a:spcBef>
              <a:spcAft>
                <a:spcPts val="0"/>
              </a:spcAft>
              <a:buNone/>
            </a:pPr>
            <a:r>
              <a:rPr lang="es"/>
              <a:t>bull:      [     4          39         2    ]</a:t>
            </a:r>
            <a:endParaRPr/>
          </a:p>
        </p:txBody>
      </p:sp>
      <p:sp>
        <p:nvSpPr>
          <p:cNvPr id="458" name="Google Shape;458;gdc387f01bc_1_368"/>
          <p:cNvSpPr/>
          <p:nvPr/>
        </p:nvSpPr>
        <p:spPr>
          <a:xfrm>
            <a:off x="3057525" y="2009775"/>
            <a:ext cx="2581308" cy="14097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 name="Google Shape;459;gdc387f01bc_1_368"/>
          <p:cNvCxnSpPr/>
          <p:nvPr/>
        </p:nvCxnSpPr>
        <p:spPr>
          <a:xfrm rot="10800000">
            <a:off x="3676650" y="2076600"/>
            <a:ext cx="0" cy="1238100"/>
          </a:xfrm>
          <a:prstGeom prst="straightConnector1">
            <a:avLst/>
          </a:prstGeom>
          <a:noFill/>
          <a:ln cap="flat" cmpd="sng" w="28575">
            <a:solidFill>
              <a:schemeClr val="dk1"/>
            </a:solidFill>
            <a:prstDash val="solid"/>
            <a:round/>
            <a:headEnd len="med" w="med" type="none"/>
            <a:tailEnd len="med" w="med" type="triangle"/>
          </a:ln>
        </p:spPr>
      </p:cxnSp>
      <p:cxnSp>
        <p:nvCxnSpPr>
          <p:cNvPr id="460" name="Google Shape;460;gdc387f01bc_1_368"/>
          <p:cNvCxnSpPr/>
          <p:nvPr/>
        </p:nvCxnSpPr>
        <p:spPr>
          <a:xfrm>
            <a:off x="3686175" y="3343275"/>
            <a:ext cx="1552500" cy="0"/>
          </a:xfrm>
          <a:prstGeom prst="straightConnector1">
            <a:avLst/>
          </a:prstGeom>
          <a:noFill/>
          <a:ln cap="flat" cmpd="sng" w="28575">
            <a:solidFill>
              <a:schemeClr val="dk1"/>
            </a:solidFill>
            <a:prstDash val="solid"/>
            <a:round/>
            <a:headEnd len="med" w="med" type="none"/>
            <a:tailEnd len="med" w="med" type="triangle"/>
          </a:ln>
        </p:spPr>
      </p:cxnSp>
      <p:sp>
        <p:nvSpPr>
          <p:cNvPr id="461" name="Google Shape;461;gdc387f01bc_1_368"/>
          <p:cNvSpPr txBox="1"/>
          <p:nvPr/>
        </p:nvSpPr>
        <p:spPr>
          <a:xfrm>
            <a:off x="2924175" y="2047875"/>
            <a:ext cx="8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Age</a:t>
            </a:r>
            <a:endParaRPr>
              <a:latin typeface="Open Sans"/>
              <a:ea typeface="Open Sans"/>
              <a:cs typeface="Open Sans"/>
              <a:sym typeface="Open Sans"/>
            </a:endParaRPr>
          </a:p>
        </p:txBody>
      </p:sp>
      <p:sp>
        <p:nvSpPr>
          <p:cNvPr id="462" name="Google Shape;462;gdc387f01bc_1_368"/>
          <p:cNvSpPr txBox="1"/>
          <p:nvPr/>
        </p:nvSpPr>
        <p:spPr>
          <a:xfrm>
            <a:off x="4486275" y="3257550"/>
            <a:ext cx="98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Gender</a:t>
            </a:r>
            <a:endParaRPr>
              <a:latin typeface="Open Sans"/>
              <a:ea typeface="Open Sans"/>
              <a:cs typeface="Open Sans"/>
              <a:sym typeface="Open Sans"/>
            </a:endParaRPr>
          </a:p>
        </p:txBody>
      </p:sp>
      <p:sp>
        <p:nvSpPr>
          <p:cNvPr id="463" name="Google Shape;463;gdc387f01bc_1_368"/>
          <p:cNvSpPr txBox="1"/>
          <p:nvPr/>
        </p:nvSpPr>
        <p:spPr>
          <a:xfrm>
            <a:off x="3799800" y="2043388"/>
            <a:ext cx="15048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latin typeface="Open Sans"/>
                <a:ea typeface="Open Sans"/>
                <a:cs typeface="Open Sans"/>
                <a:sym typeface="Open Sans"/>
              </a:rPr>
              <a:t>woman            man            </a:t>
            </a:r>
            <a:endParaRPr sz="1100">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a:p>
            <a:pPr indent="0" lvl="0" marL="0" rtl="0" algn="l">
              <a:spcBef>
                <a:spcPts val="0"/>
              </a:spcBef>
              <a:spcAft>
                <a:spcPts val="0"/>
              </a:spcAft>
              <a:buNone/>
            </a:pPr>
            <a:r>
              <a:rPr lang="es" sz="1100">
                <a:latin typeface="Open Sans"/>
                <a:ea typeface="Open Sans"/>
                <a:cs typeface="Open Sans"/>
                <a:sym typeface="Open Sans"/>
              </a:rPr>
              <a:t>female           </a:t>
            </a:r>
            <a:r>
              <a:rPr lang="es" sz="1100">
                <a:solidFill>
                  <a:schemeClr val="dk1"/>
                </a:solidFill>
                <a:latin typeface="Open Sans"/>
                <a:ea typeface="Open Sans"/>
                <a:cs typeface="Open Sans"/>
                <a:sym typeface="Open Sans"/>
              </a:rPr>
              <a:t>male</a:t>
            </a:r>
            <a:endParaRPr sz="1100">
              <a:latin typeface="Open Sans"/>
              <a:ea typeface="Open Sans"/>
              <a:cs typeface="Open Sans"/>
              <a:sym typeface="Open Sans"/>
            </a:endParaRPr>
          </a:p>
          <a:p>
            <a:pPr indent="0" lvl="0" marL="0" rtl="0" algn="l">
              <a:spcBef>
                <a:spcPts val="0"/>
              </a:spcBef>
              <a:spcAft>
                <a:spcPts val="0"/>
              </a:spcAft>
              <a:buNone/>
            </a:pPr>
            <a:r>
              <a:t/>
            </a:r>
            <a:endParaRPr sz="11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1"/>
              </a:solidFill>
              <a:latin typeface="Open Sans"/>
              <a:ea typeface="Open Sans"/>
              <a:cs typeface="Open Sans"/>
              <a:sym typeface="Open Sans"/>
            </a:endParaRPr>
          </a:p>
          <a:p>
            <a:pPr indent="0" lvl="0" marL="0" rtl="0" algn="l">
              <a:spcBef>
                <a:spcPts val="0"/>
              </a:spcBef>
              <a:spcAft>
                <a:spcPts val="0"/>
              </a:spcAft>
              <a:buNone/>
            </a:pPr>
            <a:r>
              <a:rPr lang="es" sz="1100">
                <a:solidFill>
                  <a:schemeClr val="dk1"/>
                </a:solidFill>
                <a:latin typeface="Open Sans"/>
                <a:ea typeface="Open Sans"/>
                <a:cs typeface="Open Sans"/>
                <a:sym typeface="Open Sans"/>
              </a:rPr>
              <a:t>girl</a:t>
            </a:r>
            <a:r>
              <a:rPr lang="es" sz="1100">
                <a:latin typeface="Open Sans"/>
                <a:ea typeface="Open Sans"/>
                <a:cs typeface="Open Sans"/>
                <a:sym typeface="Open Sans"/>
              </a:rPr>
              <a:t>                    </a:t>
            </a:r>
            <a:r>
              <a:rPr lang="es" sz="1100">
                <a:solidFill>
                  <a:schemeClr val="dk1"/>
                </a:solidFill>
                <a:latin typeface="Open Sans"/>
                <a:ea typeface="Open Sans"/>
                <a:cs typeface="Open Sans"/>
                <a:sym typeface="Open Sans"/>
              </a:rPr>
              <a:t>boy</a:t>
            </a:r>
            <a:r>
              <a:rPr lang="es" sz="1100">
                <a:latin typeface="Open Sans"/>
                <a:ea typeface="Open Sans"/>
                <a:cs typeface="Open Sans"/>
                <a:sym typeface="Open Sans"/>
              </a:rPr>
              <a:t> </a:t>
            </a:r>
            <a:endParaRPr sz="1100">
              <a:latin typeface="Open Sans"/>
              <a:ea typeface="Open Sans"/>
              <a:cs typeface="Open Sans"/>
              <a:sym typeface="Open Sans"/>
            </a:endParaRPr>
          </a:p>
        </p:txBody>
      </p:sp>
      <p:sp>
        <p:nvSpPr>
          <p:cNvPr id="464" name="Google Shape;464;gdc387f01bc_1_368"/>
          <p:cNvSpPr/>
          <p:nvPr/>
        </p:nvSpPr>
        <p:spPr>
          <a:xfrm>
            <a:off x="104775" y="3695800"/>
            <a:ext cx="809676" cy="533412"/>
          </a:xfrm>
          <a:prstGeom prst="cloud">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cow</a:t>
            </a:r>
            <a:endParaRPr/>
          </a:p>
          <a:p>
            <a:pPr indent="0" lvl="0" marL="0" rtl="0" algn="l">
              <a:spcBef>
                <a:spcPts val="0"/>
              </a:spcBef>
              <a:spcAft>
                <a:spcPts val="0"/>
              </a:spcAft>
              <a:buNone/>
            </a:pPr>
            <a:r>
              <a:rPr lang="es"/>
              <a:t>bull</a:t>
            </a:r>
            <a:endParaRPr/>
          </a:p>
        </p:txBody>
      </p:sp>
      <p:cxnSp>
        <p:nvCxnSpPr>
          <p:cNvPr id="465" name="Google Shape;465;gdc387f01bc_1_368"/>
          <p:cNvCxnSpPr>
            <a:stCxn id="464" idx="3"/>
          </p:cNvCxnSpPr>
          <p:nvPr/>
        </p:nvCxnSpPr>
        <p:spPr>
          <a:xfrm flipH="1" rot="10800000">
            <a:off x="509613" y="3200398"/>
            <a:ext cx="214200" cy="525900"/>
          </a:xfrm>
          <a:prstGeom prst="straightConnector1">
            <a:avLst/>
          </a:prstGeom>
          <a:noFill/>
          <a:ln cap="flat" cmpd="sng" w="9525">
            <a:solidFill>
              <a:schemeClr val="dk1"/>
            </a:solidFill>
            <a:prstDash val="solid"/>
            <a:round/>
            <a:headEnd len="med" w="med" type="none"/>
            <a:tailEnd len="med" w="med" type="triangle"/>
          </a:ln>
        </p:spPr>
      </p:cxnSp>
      <p:cxnSp>
        <p:nvCxnSpPr>
          <p:cNvPr id="466" name="Google Shape;466;gdc387f01bc_1_368"/>
          <p:cNvCxnSpPr/>
          <p:nvPr/>
        </p:nvCxnSpPr>
        <p:spPr>
          <a:xfrm flipH="1">
            <a:off x="3000300" y="3314700"/>
            <a:ext cx="657300" cy="438300"/>
          </a:xfrm>
          <a:prstGeom prst="straightConnector1">
            <a:avLst/>
          </a:prstGeom>
          <a:noFill/>
          <a:ln cap="flat" cmpd="sng" w="28575">
            <a:solidFill>
              <a:srgbClr val="6AA84F"/>
            </a:solidFill>
            <a:prstDash val="solid"/>
            <a:round/>
            <a:headEnd len="med" w="med" type="none"/>
            <a:tailEnd len="med" w="med" type="triangle"/>
          </a:ln>
        </p:spPr>
      </p:cxnSp>
      <p:sp>
        <p:nvSpPr>
          <p:cNvPr id="467" name="Google Shape;467;gdc387f01bc_1_368"/>
          <p:cNvSpPr txBox="1"/>
          <p:nvPr/>
        </p:nvSpPr>
        <p:spPr>
          <a:xfrm>
            <a:off x="2826675" y="3143175"/>
            <a:ext cx="103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species</a:t>
            </a:r>
            <a:endParaRPr>
              <a:latin typeface="Open Sans"/>
              <a:ea typeface="Open Sans"/>
              <a:cs typeface="Open Sans"/>
              <a:sym typeface="Open Sans"/>
            </a:endParaRPr>
          </a:p>
        </p:txBody>
      </p:sp>
      <p:cxnSp>
        <p:nvCxnSpPr>
          <p:cNvPr id="468" name="Google Shape;468;gdc387f01bc_1_368"/>
          <p:cNvCxnSpPr/>
          <p:nvPr/>
        </p:nvCxnSpPr>
        <p:spPr>
          <a:xfrm flipH="1">
            <a:off x="8524950" y="2276475"/>
            <a:ext cx="142800" cy="285900"/>
          </a:xfrm>
          <a:prstGeom prst="straightConnector1">
            <a:avLst/>
          </a:prstGeom>
          <a:noFill/>
          <a:ln cap="flat" cmpd="sng" w="28575">
            <a:solidFill>
              <a:srgbClr val="6AA84F"/>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dc387f01bc_1_39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The idea of word-embeddings</a:t>
            </a:r>
            <a:endParaRPr/>
          </a:p>
        </p:txBody>
      </p:sp>
      <p:sp>
        <p:nvSpPr>
          <p:cNvPr id="474" name="Google Shape;474;gdc387f01bc_1_393"/>
          <p:cNvSpPr txBox="1"/>
          <p:nvPr/>
        </p:nvSpPr>
        <p:spPr>
          <a:xfrm>
            <a:off x="272100" y="1071025"/>
            <a:ext cx="88719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s">
                <a:latin typeface="Open Sans"/>
                <a:ea typeface="Open Sans"/>
                <a:cs typeface="Open Sans"/>
                <a:sym typeface="Open Sans"/>
              </a:rPr>
              <a:t>Instead of representing the word as an integer, represent it as a </a:t>
            </a:r>
            <a:r>
              <a:rPr lang="es" u="sng">
                <a:latin typeface="Open Sans"/>
                <a:ea typeface="Open Sans"/>
                <a:cs typeface="Open Sans"/>
                <a:sym typeface="Open Sans"/>
              </a:rPr>
              <a:t>vector</a:t>
            </a:r>
            <a:endParaRPr u="sng">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s">
                <a:latin typeface="Open Sans"/>
                <a:ea typeface="Open Sans"/>
                <a:cs typeface="Open Sans"/>
                <a:sym typeface="Open Sans"/>
              </a:rPr>
              <a:t>The vector depends on the context of the word. Similar context-words  have vectors that are “near”</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s">
                <a:latin typeface="Open Sans"/>
                <a:ea typeface="Open Sans"/>
                <a:cs typeface="Open Sans"/>
                <a:sym typeface="Open Sans"/>
              </a:rPr>
              <a:t>Vectors are learned </a:t>
            </a:r>
            <a:r>
              <a:rPr b="1" lang="es">
                <a:latin typeface="Open Sans"/>
                <a:ea typeface="Open Sans"/>
                <a:cs typeface="Open Sans"/>
                <a:sym typeface="Open Sans"/>
              </a:rPr>
              <a:t>within the network</a:t>
            </a:r>
            <a:r>
              <a:rPr lang="es">
                <a:latin typeface="Open Sans"/>
                <a:ea typeface="Open Sans"/>
                <a:cs typeface="Open Sans"/>
                <a:sym typeface="Open Sans"/>
              </a:rPr>
              <a:t> or </a:t>
            </a:r>
            <a:r>
              <a:rPr b="1" lang="es">
                <a:solidFill>
                  <a:srgbClr val="980000"/>
                </a:solidFill>
                <a:latin typeface="Open Sans"/>
                <a:ea typeface="Open Sans"/>
                <a:cs typeface="Open Sans"/>
                <a:sym typeface="Open Sans"/>
              </a:rPr>
              <a:t>pre-learned</a:t>
            </a:r>
            <a:r>
              <a:rPr lang="es">
                <a:latin typeface="Open Sans"/>
                <a:ea typeface="Open Sans"/>
                <a:cs typeface="Open Sans"/>
                <a:sym typeface="Open Sans"/>
              </a:rPr>
              <a:t> by other networks</a:t>
            </a:r>
            <a:endParaRPr>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p:txBody>
      </p:sp>
      <p:sp>
        <p:nvSpPr>
          <p:cNvPr id="475" name="Google Shape;475;gdc387f01bc_1_393"/>
          <p:cNvSpPr/>
          <p:nvPr/>
        </p:nvSpPr>
        <p:spPr>
          <a:xfrm>
            <a:off x="0" y="2009775"/>
            <a:ext cx="2581308" cy="14097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man, woman, boy</a:t>
            </a:r>
            <a:endParaRPr/>
          </a:p>
          <a:p>
            <a:pPr indent="0" lvl="0" marL="0" rtl="0" algn="l">
              <a:spcBef>
                <a:spcPts val="0"/>
              </a:spcBef>
              <a:spcAft>
                <a:spcPts val="0"/>
              </a:spcAft>
              <a:buNone/>
            </a:pPr>
            <a:r>
              <a:rPr lang="es"/>
              <a:t>girl, female, male</a:t>
            </a:r>
            <a:endParaRPr/>
          </a:p>
          <a:p>
            <a:pPr indent="0" lvl="0" marL="0" rtl="0" algn="l">
              <a:spcBef>
                <a:spcPts val="0"/>
              </a:spcBef>
              <a:spcAft>
                <a:spcPts val="0"/>
              </a:spcAft>
              <a:buNone/>
            </a:pPr>
            <a:r>
              <a:t/>
            </a:r>
            <a:endParaRPr/>
          </a:p>
        </p:txBody>
      </p:sp>
      <p:sp>
        <p:nvSpPr>
          <p:cNvPr id="476" name="Google Shape;476;gdc387f01bc_1_393"/>
          <p:cNvSpPr/>
          <p:nvPr/>
        </p:nvSpPr>
        <p:spPr>
          <a:xfrm>
            <a:off x="1743075" y="3419500"/>
            <a:ext cx="2000100" cy="10860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Task: assign </a:t>
            </a:r>
            <a:endParaRPr/>
          </a:p>
          <a:p>
            <a:pPr indent="0" lvl="0" marL="0" rtl="0" algn="l">
              <a:spcBef>
                <a:spcPts val="0"/>
              </a:spcBef>
              <a:spcAft>
                <a:spcPts val="0"/>
              </a:spcAft>
              <a:buNone/>
            </a:pPr>
            <a:r>
              <a:rPr b="1" lang="es"/>
              <a:t>vectors</a:t>
            </a:r>
            <a:r>
              <a:rPr lang="es"/>
              <a:t> to the words based on their context similarity</a:t>
            </a:r>
            <a:endParaRPr/>
          </a:p>
        </p:txBody>
      </p:sp>
      <p:cxnSp>
        <p:nvCxnSpPr>
          <p:cNvPr id="477" name="Google Shape;477;gdc387f01bc_1_393"/>
          <p:cNvCxnSpPr/>
          <p:nvPr/>
        </p:nvCxnSpPr>
        <p:spPr>
          <a:xfrm flipH="1" rot="10800000">
            <a:off x="5638800" y="2724075"/>
            <a:ext cx="676200" cy="9600"/>
          </a:xfrm>
          <a:prstGeom prst="straightConnector1">
            <a:avLst/>
          </a:prstGeom>
          <a:noFill/>
          <a:ln cap="flat" cmpd="sng" w="28575">
            <a:solidFill>
              <a:schemeClr val="dk2"/>
            </a:solidFill>
            <a:prstDash val="solid"/>
            <a:round/>
            <a:headEnd len="med" w="med" type="none"/>
            <a:tailEnd len="med" w="med" type="triangle"/>
          </a:ln>
        </p:spPr>
      </p:cxnSp>
      <p:sp>
        <p:nvSpPr>
          <p:cNvPr id="478" name="Google Shape;478;gdc387f01bc_1_393"/>
          <p:cNvSpPr/>
          <p:nvPr/>
        </p:nvSpPr>
        <p:spPr>
          <a:xfrm>
            <a:off x="6372225" y="1828800"/>
            <a:ext cx="2771700" cy="2152800"/>
          </a:xfrm>
          <a:prstGeom prst="rect">
            <a:avLst/>
          </a:prstGeom>
          <a:solidFill>
            <a:schemeClr val="lt2"/>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s"/>
              <a:t>    Gender   Age   Species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man:     [   1         40       300     ]</a:t>
            </a:r>
            <a:endParaRPr/>
          </a:p>
          <a:p>
            <a:pPr indent="0" lvl="0" marL="0" rtl="0" algn="l">
              <a:spcBef>
                <a:spcPts val="0"/>
              </a:spcBef>
              <a:spcAft>
                <a:spcPts val="0"/>
              </a:spcAft>
              <a:buNone/>
            </a:pPr>
            <a:r>
              <a:rPr lang="es"/>
              <a:t>boy:      </a:t>
            </a:r>
            <a:r>
              <a:rPr lang="es">
                <a:solidFill>
                  <a:schemeClr val="dk1"/>
                </a:solidFill>
              </a:rPr>
              <a:t>[</a:t>
            </a:r>
            <a:r>
              <a:rPr lang="es"/>
              <a:t>   2           8       301     </a:t>
            </a:r>
            <a:r>
              <a:rPr lang="es">
                <a:solidFill>
                  <a:schemeClr val="dk1"/>
                </a:solidFill>
              </a:rPr>
              <a:t>]</a:t>
            </a:r>
            <a:endParaRPr/>
          </a:p>
          <a:p>
            <a:pPr indent="0" lvl="0" marL="0" rtl="0" algn="l">
              <a:spcBef>
                <a:spcPts val="0"/>
              </a:spcBef>
              <a:spcAft>
                <a:spcPts val="0"/>
              </a:spcAft>
              <a:buNone/>
            </a:pPr>
            <a:r>
              <a:rPr lang="es">
                <a:solidFill>
                  <a:schemeClr val="dk1"/>
                </a:solidFill>
              </a:rPr>
              <a:t>male:    [   3          24      302     ]</a:t>
            </a:r>
            <a:endParaRPr>
              <a:solidFill>
                <a:schemeClr val="dk1"/>
              </a:solidFill>
            </a:endParaRPr>
          </a:p>
          <a:p>
            <a:pPr indent="0" lvl="0" marL="0" rtl="0" algn="l">
              <a:spcBef>
                <a:spcPts val="0"/>
              </a:spcBef>
              <a:spcAft>
                <a:spcPts val="0"/>
              </a:spcAft>
              <a:buNone/>
            </a:pPr>
            <a:r>
              <a:rPr lang="es">
                <a:solidFill>
                  <a:schemeClr val="dk1"/>
                </a:solidFill>
              </a:rPr>
              <a:t>female: [   99        25      303     ] </a:t>
            </a:r>
            <a:endParaRPr/>
          </a:p>
          <a:p>
            <a:pPr indent="0" lvl="0" marL="0" rtl="0" algn="l">
              <a:spcBef>
                <a:spcPts val="0"/>
              </a:spcBef>
              <a:spcAft>
                <a:spcPts val="0"/>
              </a:spcAft>
              <a:buNone/>
            </a:pPr>
            <a:r>
              <a:rPr lang="es">
                <a:solidFill>
                  <a:schemeClr val="dk1"/>
                </a:solidFill>
              </a:rPr>
              <a:t>woman:[ 100         41     304     ]</a:t>
            </a:r>
            <a:endParaRPr/>
          </a:p>
          <a:p>
            <a:pPr indent="0" lvl="0" marL="0" rtl="0" algn="l">
              <a:spcBef>
                <a:spcPts val="0"/>
              </a:spcBef>
              <a:spcAft>
                <a:spcPts val="0"/>
              </a:spcAft>
              <a:buNone/>
            </a:pPr>
            <a:r>
              <a:rPr lang="es"/>
              <a:t>girl:       </a:t>
            </a:r>
            <a:r>
              <a:rPr lang="es">
                <a:solidFill>
                  <a:schemeClr val="dk1"/>
                </a:solidFill>
              </a:rPr>
              <a:t>[</a:t>
            </a:r>
            <a:r>
              <a:rPr lang="es"/>
              <a:t> 101           9     303     </a:t>
            </a:r>
            <a:r>
              <a:rPr lang="es">
                <a:solidFill>
                  <a:schemeClr val="dk1"/>
                </a:solidFill>
              </a:rPr>
              <a:t>]</a:t>
            </a:r>
            <a:r>
              <a:rPr lang="es"/>
              <a:t>  </a:t>
            </a:r>
            <a:endParaRPr/>
          </a:p>
          <a:p>
            <a:pPr indent="0" lvl="0" marL="0" rtl="0" algn="l">
              <a:spcBef>
                <a:spcPts val="0"/>
              </a:spcBef>
              <a:spcAft>
                <a:spcPts val="0"/>
              </a:spcAft>
              <a:buNone/>
            </a:pPr>
            <a:r>
              <a:rPr lang="es"/>
              <a:t>cow:     [  102         42         1    ]</a:t>
            </a:r>
            <a:endParaRPr/>
          </a:p>
          <a:p>
            <a:pPr indent="0" lvl="0" marL="0" rtl="0" algn="l">
              <a:spcBef>
                <a:spcPts val="0"/>
              </a:spcBef>
              <a:spcAft>
                <a:spcPts val="0"/>
              </a:spcAft>
              <a:buNone/>
            </a:pPr>
            <a:r>
              <a:rPr lang="es"/>
              <a:t>bull:      [     4          39         2    ]</a:t>
            </a:r>
            <a:endParaRPr/>
          </a:p>
        </p:txBody>
      </p:sp>
      <p:sp>
        <p:nvSpPr>
          <p:cNvPr id="479" name="Google Shape;479;gdc387f01bc_1_393"/>
          <p:cNvSpPr/>
          <p:nvPr/>
        </p:nvSpPr>
        <p:spPr>
          <a:xfrm>
            <a:off x="3057525" y="2009775"/>
            <a:ext cx="2581308" cy="14097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 name="Google Shape;480;gdc387f01bc_1_393"/>
          <p:cNvCxnSpPr/>
          <p:nvPr/>
        </p:nvCxnSpPr>
        <p:spPr>
          <a:xfrm rot="10800000">
            <a:off x="3676650" y="2076600"/>
            <a:ext cx="0" cy="1238100"/>
          </a:xfrm>
          <a:prstGeom prst="straightConnector1">
            <a:avLst/>
          </a:prstGeom>
          <a:noFill/>
          <a:ln cap="flat" cmpd="sng" w="28575">
            <a:solidFill>
              <a:schemeClr val="dk1"/>
            </a:solidFill>
            <a:prstDash val="solid"/>
            <a:round/>
            <a:headEnd len="med" w="med" type="none"/>
            <a:tailEnd len="med" w="med" type="triangle"/>
          </a:ln>
        </p:spPr>
      </p:cxnSp>
      <p:cxnSp>
        <p:nvCxnSpPr>
          <p:cNvPr id="481" name="Google Shape;481;gdc387f01bc_1_393"/>
          <p:cNvCxnSpPr/>
          <p:nvPr/>
        </p:nvCxnSpPr>
        <p:spPr>
          <a:xfrm>
            <a:off x="3686175" y="3343275"/>
            <a:ext cx="1552500" cy="0"/>
          </a:xfrm>
          <a:prstGeom prst="straightConnector1">
            <a:avLst/>
          </a:prstGeom>
          <a:noFill/>
          <a:ln cap="flat" cmpd="sng" w="28575">
            <a:solidFill>
              <a:schemeClr val="dk1"/>
            </a:solidFill>
            <a:prstDash val="solid"/>
            <a:round/>
            <a:headEnd len="med" w="med" type="none"/>
            <a:tailEnd len="med" w="med" type="triangle"/>
          </a:ln>
        </p:spPr>
      </p:cxnSp>
      <p:sp>
        <p:nvSpPr>
          <p:cNvPr id="482" name="Google Shape;482;gdc387f01bc_1_393"/>
          <p:cNvSpPr txBox="1"/>
          <p:nvPr/>
        </p:nvSpPr>
        <p:spPr>
          <a:xfrm>
            <a:off x="2924175" y="2047875"/>
            <a:ext cx="8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Age</a:t>
            </a:r>
            <a:endParaRPr>
              <a:latin typeface="Open Sans"/>
              <a:ea typeface="Open Sans"/>
              <a:cs typeface="Open Sans"/>
              <a:sym typeface="Open Sans"/>
            </a:endParaRPr>
          </a:p>
        </p:txBody>
      </p:sp>
      <p:sp>
        <p:nvSpPr>
          <p:cNvPr id="483" name="Google Shape;483;gdc387f01bc_1_393"/>
          <p:cNvSpPr txBox="1"/>
          <p:nvPr/>
        </p:nvSpPr>
        <p:spPr>
          <a:xfrm>
            <a:off x="4486275" y="3257550"/>
            <a:ext cx="98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Gender</a:t>
            </a:r>
            <a:endParaRPr>
              <a:latin typeface="Open Sans"/>
              <a:ea typeface="Open Sans"/>
              <a:cs typeface="Open Sans"/>
              <a:sym typeface="Open Sans"/>
            </a:endParaRPr>
          </a:p>
        </p:txBody>
      </p:sp>
      <p:sp>
        <p:nvSpPr>
          <p:cNvPr id="484" name="Google Shape;484;gdc387f01bc_1_393"/>
          <p:cNvSpPr txBox="1"/>
          <p:nvPr/>
        </p:nvSpPr>
        <p:spPr>
          <a:xfrm>
            <a:off x="3799800" y="2043388"/>
            <a:ext cx="15048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latin typeface="Open Sans"/>
                <a:ea typeface="Open Sans"/>
                <a:cs typeface="Open Sans"/>
                <a:sym typeface="Open Sans"/>
              </a:rPr>
              <a:t>woman            man            </a:t>
            </a:r>
            <a:endParaRPr sz="1100">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a:p>
            <a:pPr indent="0" lvl="0" marL="0" rtl="0" algn="l">
              <a:spcBef>
                <a:spcPts val="0"/>
              </a:spcBef>
              <a:spcAft>
                <a:spcPts val="0"/>
              </a:spcAft>
              <a:buNone/>
            </a:pPr>
            <a:r>
              <a:rPr lang="es" sz="1100">
                <a:latin typeface="Open Sans"/>
                <a:ea typeface="Open Sans"/>
                <a:cs typeface="Open Sans"/>
                <a:sym typeface="Open Sans"/>
              </a:rPr>
              <a:t>female           </a:t>
            </a:r>
            <a:r>
              <a:rPr lang="es" sz="1100">
                <a:solidFill>
                  <a:schemeClr val="dk1"/>
                </a:solidFill>
                <a:latin typeface="Open Sans"/>
                <a:ea typeface="Open Sans"/>
                <a:cs typeface="Open Sans"/>
                <a:sym typeface="Open Sans"/>
              </a:rPr>
              <a:t>male</a:t>
            </a:r>
            <a:endParaRPr sz="1100">
              <a:latin typeface="Open Sans"/>
              <a:ea typeface="Open Sans"/>
              <a:cs typeface="Open Sans"/>
              <a:sym typeface="Open Sans"/>
            </a:endParaRPr>
          </a:p>
          <a:p>
            <a:pPr indent="0" lvl="0" marL="0" rtl="0" algn="l">
              <a:spcBef>
                <a:spcPts val="0"/>
              </a:spcBef>
              <a:spcAft>
                <a:spcPts val="0"/>
              </a:spcAft>
              <a:buNone/>
            </a:pPr>
            <a:r>
              <a:t/>
            </a:r>
            <a:endParaRPr sz="11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1"/>
              </a:solidFill>
              <a:latin typeface="Open Sans"/>
              <a:ea typeface="Open Sans"/>
              <a:cs typeface="Open Sans"/>
              <a:sym typeface="Open Sans"/>
            </a:endParaRPr>
          </a:p>
          <a:p>
            <a:pPr indent="0" lvl="0" marL="0" rtl="0" algn="l">
              <a:spcBef>
                <a:spcPts val="0"/>
              </a:spcBef>
              <a:spcAft>
                <a:spcPts val="0"/>
              </a:spcAft>
              <a:buNone/>
            </a:pPr>
            <a:r>
              <a:rPr lang="es" sz="1100">
                <a:solidFill>
                  <a:schemeClr val="dk1"/>
                </a:solidFill>
                <a:latin typeface="Open Sans"/>
                <a:ea typeface="Open Sans"/>
                <a:cs typeface="Open Sans"/>
                <a:sym typeface="Open Sans"/>
              </a:rPr>
              <a:t>girl</a:t>
            </a:r>
            <a:r>
              <a:rPr lang="es" sz="1100">
                <a:latin typeface="Open Sans"/>
                <a:ea typeface="Open Sans"/>
                <a:cs typeface="Open Sans"/>
                <a:sym typeface="Open Sans"/>
              </a:rPr>
              <a:t>                    </a:t>
            </a:r>
            <a:r>
              <a:rPr lang="es" sz="1100">
                <a:solidFill>
                  <a:schemeClr val="dk1"/>
                </a:solidFill>
                <a:latin typeface="Open Sans"/>
                <a:ea typeface="Open Sans"/>
                <a:cs typeface="Open Sans"/>
                <a:sym typeface="Open Sans"/>
              </a:rPr>
              <a:t>boy</a:t>
            </a:r>
            <a:r>
              <a:rPr lang="es" sz="1100">
                <a:latin typeface="Open Sans"/>
                <a:ea typeface="Open Sans"/>
                <a:cs typeface="Open Sans"/>
                <a:sym typeface="Open Sans"/>
              </a:rPr>
              <a:t> </a:t>
            </a:r>
            <a:endParaRPr sz="1100">
              <a:latin typeface="Open Sans"/>
              <a:ea typeface="Open Sans"/>
              <a:cs typeface="Open Sans"/>
              <a:sym typeface="Open Sans"/>
            </a:endParaRPr>
          </a:p>
        </p:txBody>
      </p:sp>
      <p:sp>
        <p:nvSpPr>
          <p:cNvPr id="485" name="Google Shape;485;gdc387f01bc_1_393"/>
          <p:cNvSpPr/>
          <p:nvPr/>
        </p:nvSpPr>
        <p:spPr>
          <a:xfrm>
            <a:off x="104775" y="3695800"/>
            <a:ext cx="809676" cy="533412"/>
          </a:xfrm>
          <a:prstGeom prst="cloud">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cow</a:t>
            </a:r>
            <a:endParaRPr/>
          </a:p>
          <a:p>
            <a:pPr indent="0" lvl="0" marL="0" rtl="0" algn="l">
              <a:spcBef>
                <a:spcPts val="0"/>
              </a:spcBef>
              <a:spcAft>
                <a:spcPts val="0"/>
              </a:spcAft>
              <a:buNone/>
            </a:pPr>
            <a:r>
              <a:rPr lang="es"/>
              <a:t>bull</a:t>
            </a:r>
            <a:endParaRPr/>
          </a:p>
        </p:txBody>
      </p:sp>
      <p:cxnSp>
        <p:nvCxnSpPr>
          <p:cNvPr id="486" name="Google Shape;486;gdc387f01bc_1_393"/>
          <p:cNvCxnSpPr>
            <a:stCxn id="485" idx="3"/>
          </p:cNvCxnSpPr>
          <p:nvPr/>
        </p:nvCxnSpPr>
        <p:spPr>
          <a:xfrm flipH="1" rot="10800000">
            <a:off x="509613" y="3200398"/>
            <a:ext cx="214200" cy="525900"/>
          </a:xfrm>
          <a:prstGeom prst="straightConnector1">
            <a:avLst/>
          </a:prstGeom>
          <a:noFill/>
          <a:ln cap="flat" cmpd="sng" w="9525">
            <a:solidFill>
              <a:schemeClr val="dk1"/>
            </a:solidFill>
            <a:prstDash val="solid"/>
            <a:round/>
            <a:headEnd len="med" w="med" type="none"/>
            <a:tailEnd len="med" w="med" type="triangle"/>
          </a:ln>
        </p:spPr>
      </p:cxnSp>
      <p:cxnSp>
        <p:nvCxnSpPr>
          <p:cNvPr id="487" name="Google Shape;487;gdc387f01bc_1_393"/>
          <p:cNvCxnSpPr/>
          <p:nvPr/>
        </p:nvCxnSpPr>
        <p:spPr>
          <a:xfrm flipH="1">
            <a:off x="3000300" y="3314700"/>
            <a:ext cx="657300" cy="438300"/>
          </a:xfrm>
          <a:prstGeom prst="straightConnector1">
            <a:avLst/>
          </a:prstGeom>
          <a:noFill/>
          <a:ln cap="flat" cmpd="sng" w="28575">
            <a:solidFill>
              <a:srgbClr val="6AA84F"/>
            </a:solidFill>
            <a:prstDash val="solid"/>
            <a:round/>
            <a:headEnd len="med" w="med" type="none"/>
            <a:tailEnd len="med" w="med" type="triangle"/>
          </a:ln>
        </p:spPr>
      </p:cxnSp>
      <p:sp>
        <p:nvSpPr>
          <p:cNvPr id="488" name="Google Shape;488;gdc387f01bc_1_393"/>
          <p:cNvSpPr txBox="1"/>
          <p:nvPr/>
        </p:nvSpPr>
        <p:spPr>
          <a:xfrm>
            <a:off x="2826675" y="3143175"/>
            <a:ext cx="103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species</a:t>
            </a:r>
            <a:endParaRPr>
              <a:latin typeface="Open Sans"/>
              <a:ea typeface="Open Sans"/>
              <a:cs typeface="Open Sans"/>
              <a:sym typeface="Open Sans"/>
            </a:endParaRPr>
          </a:p>
        </p:txBody>
      </p:sp>
      <p:cxnSp>
        <p:nvCxnSpPr>
          <p:cNvPr id="489" name="Google Shape;489;gdc387f01bc_1_393"/>
          <p:cNvCxnSpPr/>
          <p:nvPr/>
        </p:nvCxnSpPr>
        <p:spPr>
          <a:xfrm flipH="1">
            <a:off x="8524950" y="2276475"/>
            <a:ext cx="142800" cy="285900"/>
          </a:xfrm>
          <a:prstGeom prst="straightConnector1">
            <a:avLst/>
          </a:prstGeom>
          <a:noFill/>
          <a:ln cap="flat" cmpd="sng" w="28575">
            <a:solidFill>
              <a:srgbClr val="6AA84F"/>
            </a:solidFill>
            <a:prstDash val="solid"/>
            <a:round/>
            <a:headEnd len="med" w="med" type="none"/>
            <a:tailEnd len="med" w="med" type="triangle"/>
          </a:ln>
        </p:spPr>
      </p:cxnSp>
      <p:cxnSp>
        <p:nvCxnSpPr>
          <p:cNvPr id="490" name="Google Shape;490;gdc387f01bc_1_393"/>
          <p:cNvCxnSpPr/>
          <p:nvPr/>
        </p:nvCxnSpPr>
        <p:spPr>
          <a:xfrm>
            <a:off x="4972050" y="1781175"/>
            <a:ext cx="381000" cy="2038500"/>
          </a:xfrm>
          <a:prstGeom prst="straightConnector1">
            <a:avLst/>
          </a:prstGeom>
          <a:noFill/>
          <a:ln cap="flat" cmpd="sng" w="38100">
            <a:solidFill>
              <a:srgbClr val="980000"/>
            </a:solidFill>
            <a:prstDash val="solid"/>
            <a:round/>
            <a:headEnd len="med" w="med" type="none"/>
            <a:tailEnd len="med" w="med" type="triangle"/>
          </a:ln>
        </p:spPr>
      </p:cxnSp>
      <p:sp>
        <p:nvSpPr>
          <p:cNvPr id="491" name="Google Shape;491;gdc387f01bc_1_393"/>
          <p:cNvSpPr txBox="1"/>
          <p:nvPr/>
        </p:nvSpPr>
        <p:spPr>
          <a:xfrm>
            <a:off x="3799800" y="3990975"/>
            <a:ext cx="5596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latin typeface="Open Sans"/>
                <a:ea typeface="Open Sans"/>
                <a:cs typeface="Open Sans"/>
                <a:sym typeface="Open Sans"/>
              </a:rPr>
              <a:t>TF-IDF: word frequency in a text considering also the entire corpus</a:t>
            </a:r>
            <a:endParaRPr sz="1200">
              <a:latin typeface="Open Sans"/>
              <a:ea typeface="Open Sans"/>
              <a:cs typeface="Open Sans"/>
              <a:sym typeface="Open Sans"/>
            </a:endParaRPr>
          </a:p>
          <a:p>
            <a:pPr indent="0" lvl="0" marL="0" rtl="0" algn="l">
              <a:spcBef>
                <a:spcPts val="0"/>
              </a:spcBef>
              <a:spcAft>
                <a:spcPts val="0"/>
              </a:spcAft>
              <a:buNone/>
            </a:pPr>
            <a:r>
              <a:rPr lang="es" sz="1200">
                <a:latin typeface="Open Sans"/>
                <a:ea typeface="Open Sans"/>
                <a:cs typeface="Open Sans"/>
                <a:sym typeface="Open Sans"/>
              </a:rPr>
              <a:t>Word2vec</a:t>
            </a:r>
            <a:endParaRPr sz="1200">
              <a:latin typeface="Open Sans"/>
              <a:ea typeface="Open Sans"/>
              <a:cs typeface="Open Sans"/>
              <a:sym typeface="Open Sans"/>
            </a:endParaRPr>
          </a:p>
          <a:p>
            <a:pPr indent="0" lvl="0" marL="0" rtl="0" algn="l">
              <a:spcBef>
                <a:spcPts val="0"/>
              </a:spcBef>
              <a:spcAft>
                <a:spcPts val="0"/>
              </a:spcAft>
              <a:buNone/>
            </a:pPr>
            <a:r>
              <a:rPr lang="es" sz="1200">
                <a:latin typeface="Open Sans"/>
                <a:ea typeface="Open Sans"/>
                <a:cs typeface="Open Sans"/>
                <a:sym typeface="Open Sans"/>
              </a:rPr>
              <a:t>Glove</a:t>
            </a:r>
            <a:endParaRPr sz="1200">
              <a:latin typeface="Open Sans"/>
              <a:ea typeface="Open Sans"/>
              <a:cs typeface="Open Sans"/>
              <a:sym typeface="Open Sans"/>
            </a:endParaRPr>
          </a:p>
          <a:p>
            <a:pPr indent="0" lvl="0" marL="0" rtl="0" algn="l">
              <a:spcBef>
                <a:spcPts val="0"/>
              </a:spcBef>
              <a:spcAft>
                <a:spcPts val="0"/>
              </a:spcAft>
              <a:buNone/>
            </a:pPr>
            <a:r>
              <a:rPr lang="es" sz="1200" u="sng">
                <a:solidFill>
                  <a:schemeClr val="hlink"/>
                </a:solidFill>
                <a:latin typeface="Open Sans"/>
                <a:ea typeface="Open Sans"/>
                <a:cs typeface="Open Sans"/>
                <a:sym typeface="Open Sans"/>
                <a:hlinkClick r:id="rId3"/>
              </a:rPr>
              <a:t>https://machinelearninginterview.com/topics/natural-language-processing/what-is-the-difference-between-word2vec-and-glove/</a:t>
            </a:r>
            <a:endParaRPr sz="1200">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dc387f01bc_1_4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The idea of word-embeddings</a:t>
            </a:r>
            <a:endParaRPr/>
          </a:p>
        </p:txBody>
      </p:sp>
      <p:sp>
        <p:nvSpPr>
          <p:cNvPr id="497" name="Google Shape;497;gdc387f01bc_1_422"/>
          <p:cNvSpPr txBox="1"/>
          <p:nvPr/>
        </p:nvSpPr>
        <p:spPr>
          <a:xfrm>
            <a:off x="272100" y="1071025"/>
            <a:ext cx="8871900" cy="1046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pen Sans"/>
              <a:buChar char="●"/>
            </a:pPr>
            <a:r>
              <a:rPr lang="es">
                <a:latin typeface="Open Sans"/>
                <a:ea typeface="Open Sans"/>
                <a:cs typeface="Open Sans"/>
                <a:sym typeface="Open Sans"/>
              </a:rPr>
              <a:t>Instead of representing the word as an integer, represent it as a </a:t>
            </a:r>
            <a:r>
              <a:rPr lang="es" u="sng">
                <a:latin typeface="Open Sans"/>
                <a:ea typeface="Open Sans"/>
                <a:cs typeface="Open Sans"/>
                <a:sym typeface="Open Sans"/>
              </a:rPr>
              <a:t>vector</a:t>
            </a:r>
            <a:endParaRPr u="sng">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s">
                <a:latin typeface="Open Sans"/>
                <a:ea typeface="Open Sans"/>
                <a:cs typeface="Open Sans"/>
                <a:sym typeface="Open Sans"/>
              </a:rPr>
              <a:t>The vector depends on the context of the word. Similar context-words  have vectors that are “near”</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s">
                <a:latin typeface="Open Sans"/>
                <a:ea typeface="Open Sans"/>
                <a:cs typeface="Open Sans"/>
                <a:sym typeface="Open Sans"/>
              </a:rPr>
              <a:t>Vectors are learned </a:t>
            </a:r>
            <a:r>
              <a:rPr b="1" lang="es">
                <a:solidFill>
                  <a:srgbClr val="980000"/>
                </a:solidFill>
                <a:latin typeface="Open Sans"/>
                <a:ea typeface="Open Sans"/>
                <a:cs typeface="Open Sans"/>
                <a:sym typeface="Open Sans"/>
              </a:rPr>
              <a:t>within the network</a:t>
            </a:r>
            <a:r>
              <a:rPr lang="es">
                <a:latin typeface="Open Sans"/>
                <a:ea typeface="Open Sans"/>
                <a:cs typeface="Open Sans"/>
                <a:sym typeface="Open Sans"/>
              </a:rPr>
              <a:t> or </a:t>
            </a:r>
            <a:r>
              <a:rPr b="1" lang="es">
                <a:solidFill>
                  <a:schemeClr val="dk1"/>
                </a:solidFill>
                <a:latin typeface="Open Sans"/>
                <a:ea typeface="Open Sans"/>
                <a:cs typeface="Open Sans"/>
                <a:sym typeface="Open Sans"/>
              </a:rPr>
              <a:t>pre-learned</a:t>
            </a:r>
            <a:r>
              <a:rPr lang="es">
                <a:latin typeface="Open Sans"/>
                <a:ea typeface="Open Sans"/>
                <a:cs typeface="Open Sans"/>
                <a:sym typeface="Open Sans"/>
              </a:rPr>
              <a:t> by other networks</a:t>
            </a:r>
            <a:endParaRPr>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p:txBody>
      </p:sp>
      <p:sp>
        <p:nvSpPr>
          <p:cNvPr id="498" name="Google Shape;498;gdc387f01bc_1_422"/>
          <p:cNvSpPr/>
          <p:nvPr/>
        </p:nvSpPr>
        <p:spPr>
          <a:xfrm>
            <a:off x="0" y="2009775"/>
            <a:ext cx="2581308" cy="14097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man, woman, boy</a:t>
            </a:r>
            <a:endParaRPr/>
          </a:p>
          <a:p>
            <a:pPr indent="0" lvl="0" marL="0" rtl="0" algn="l">
              <a:spcBef>
                <a:spcPts val="0"/>
              </a:spcBef>
              <a:spcAft>
                <a:spcPts val="0"/>
              </a:spcAft>
              <a:buNone/>
            </a:pPr>
            <a:r>
              <a:rPr lang="es"/>
              <a:t>girl, female, male</a:t>
            </a:r>
            <a:endParaRPr/>
          </a:p>
          <a:p>
            <a:pPr indent="0" lvl="0" marL="0" rtl="0" algn="l">
              <a:spcBef>
                <a:spcPts val="0"/>
              </a:spcBef>
              <a:spcAft>
                <a:spcPts val="0"/>
              </a:spcAft>
              <a:buNone/>
            </a:pPr>
            <a:r>
              <a:t/>
            </a:r>
            <a:endParaRPr/>
          </a:p>
        </p:txBody>
      </p:sp>
      <p:sp>
        <p:nvSpPr>
          <p:cNvPr id="499" name="Google Shape;499;gdc387f01bc_1_422"/>
          <p:cNvSpPr/>
          <p:nvPr/>
        </p:nvSpPr>
        <p:spPr>
          <a:xfrm>
            <a:off x="1743075" y="3419500"/>
            <a:ext cx="2000100" cy="10860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Task: assign </a:t>
            </a:r>
            <a:endParaRPr/>
          </a:p>
          <a:p>
            <a:pPr indent="0" lvl="0" marL="0" rtl="0" algn="l">
              <a:spcBef>
                <a:spcPts val="0"/>
              </a:spcBef>
              <a:spcAft>
                <a:spcPts val="0"/>
              </a:spcAft>
              <a:buNone/>
            </a:pPr>
            <a:r>
              <a:rPr b="1" lang="es"/>
              <a:t>vectors</a:t>
            </a:r>
            <a:r>
              <a:rPr lang="es"/>
              <a:t> to the words based on their context similarity</a:t>
            </a:r>
            <a:endParaRPr/>
          </a:p>
        </p:txBody>
      </p:sp>
      <p:cxnSp>
        <p:nvCxnSpPr>
          <p:cNvPr id="500" name="Google Shape;500;gdc387f01bc_1_422"/>
          <p:cNvCxnSpPr/>
          <p:nvPr/>
        </p:nvCxnSpPr>
        <p:spPr>
          <a:xfrm flipH="1" rot="10800000">
            <a:off x="5638800" y="2724075"/>
            <a:ext cx="676200" cy="9600"/>
          </a:xfrm>
          <a:prstGeom prst="straightConnector1">
            <a:avLst/>
          </a:prstGeom>
          <a:noFill/>
          <a:ln cap="flat" cmpd="sng" w="28575">
            <a:solidFill>
              <a:schemeClr val="dk2"/>
            </a:solidFill>
            <a:prstDash val="solid"/>
            <a:round/>
            <a:headEnd len="med" w="med" type="none"/>
            <a:tailEnd len="med" w="med" type="triangle"/>
          </a:ln>
        </p:spPr>
      </p:cxnSp>
      <p:sp>
        <p:nvSpPr>
          <p:cNvPr id="501" name="Google Shape;501;gdc387f01bc_1_422"/>
          <p:cNvSpPr/>
          <p:nvPr/>
        </p:nvSpPr>
        <p:spPr>
          <a:xfrm>
            <a:off x="3057525" y="2009775"/>
            <a:ext cx="2581308" cy="1409724"/>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2" name="Google Shape;502;gdc387f01bc_1_422"/>
          <p:cNvCxnSpPr/>
          <p:nvPr/>
        </p:nvCxnSpPr>
        <p:spPr>
          <a:xfrm rot="10800000">
            <a:off x="3676650" y="2076600"/>
            <a:ext cx="0" cy="1238100"/>
          </a:xfrm>
          <a:prstGeom prst="straightConnector1">
            <a:avLst/>
          </a:prstGeom>
          <a:noFill/>
          <a:ln cap="flat" cmpd="sng" w="28575">
            <a:solidFill>
              <a:schemeClr val="dk1"/>
            </a:solidFill>
            <a:prstDash val="solid"/>
            <a:round/>
            <a:headEnd len="med" w="med" type="none"/>
            <a:tailEnd len="med" w="med" type="triangle"/>
          </a:ln>
        </p:spPr>
      </p:cxnSp>
      <p:cxnSp>
        <p:nvCxnSpPr>
          <p:cNvPr id="503" name="Google Shape;503;gdc387f01bc_1_422"/>
          <p:cNvCxnSpPr/>
          <p:nvPr/>
        </p:nvCxnSpPr>
        <p:spPr>
          <a:xfrm>
            <a:off x="3686175" y="3343275"/>
            <a:ext cx="1552500" cy="0"/>
          </a:xfrm>
          <a:prstGeom prst="straightConnector1">
            <a:avLst/>
          </a:prstGeom>
          <a:noFill/>
          <a:ln cap="flat" cmpd="sng" w="28575">
            <a:solidFill>
              <a:schemeClr val="dk1"/>
            </a:solidFill>
            <a:prstDash val="solid"/>
            <a:round/>
            <a:headEnd len="med" w="med" type="none"/>
            <a:tailEnd len="med" w="med" type="triangle"/>
          </a:ln>
        </p:spPr>
      </p:cxnSp>
      <p:sp>
        <p:nvSpPr>
          <p:cNvPr id="504" name="Google Shape;504;gdc387f01bc_1_422"/>
          <p:cNvSpPr txBox="1"/>
          <p:nvPr/>
        </p:nvSpPr>
        <p:spPr>
          <a:xfrm>
            <a:off x="2924175" y="2047875"/>
            <a:ext cx="83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Age</a:t>
            </a:r>
            <a:endParaRPr>
              <a:latin typeface="Open Sans"/>
              <a:ea typeface="Open Sans"/>
              <a:cs typeface="Open Sans"/>
              <a:sym typeface="Open Sans"/>
            </a:endParaRPr>
          </a:p>
        </p:txBody>
      </p:sp>
      <p:sp>
        <p:nvSpPr>
          <p:cNvPr id="505" name="Google Shape;505;gdc387f01bc_1_422"/>
          <p:cNvSpPr txBox="1"/>
          <p:nvPr/>
        </p:nvSpPr>
        <p:spPr>
          <a:xfrm>
            <a:off x="4486275" y="3257550"/>
            <a:ext cx="98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Gender</a:t>
            </a:r>
            <a:endParaRPr>
              <a:latin typeface="Open Sans"/>
              <a:ea typeface="Open Sans"/>
              <a:cs typeface="Open Sans"/>
              <a:sym typeface="Open Sans"/>
            </a:endParaRPr>
          </a:p>
        </p:txBody>
      </p:sp>
      <p:sp>
        <p:nvSpPr>
          <p:cNvPr id="506" name="Google Shape;506;gdc387f01bc_1_422"/>
          <p:cNvSpPr txBox="1"/>
          <p:nvPr/>
        </p:nvSpPr>
        <p:spPr>
          <a:xfrm>
            <a:off x="3799800" y="2043388"/>
            <a:ext cx="15048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latin typeface="Open Sans"/>
                <a:ea typeface="Open Sans"/>
                <a:cs typeface="Open Sans"/>
                <a:sym typeface="Open Sans"/>
              </a:rPr>
              <a:t>woman            man            </a:t>
            </a:r>
            <a:endParaRPr sz="1100">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a:p>
            <a:pPr indent="0" lvl="0" marL="0" rtl="0" algn="l">
              <a:spcBef>
                <a:spcPts val="0"/>
              </a:spcBef>
              <a:spcAft>
                <a:spcPts val="0"/>
              </a:spcAft>
              <a:buNone/>
            </a:pPr>
            <a:r>
              <a:t/>
            </a:r>
            <a:endParaRPr sz="1100">
              <a:latin typeface="Open Sans"/>
              <a:ea typeface="Open Sans"/>
              <a:cs typeface="Open Sans"/>
              <a:sym typeface="Open Sans"/>
            </a:endParaRPr>
          </a:p>
          <a:p>
            <a:pPr indent="0" lvl="0" marL="0" rtl="0" algn="l">
              <a:spcBef>
                <a:spcPts val="0"/>
              </a:spcBef>
              <a:spcAft>
                <a:spcPts val="0"/>
              </a:spcAft>
              <a:buNone/>
            </a:pPr>
            <a:r>
              <a:rPr lang="es" sz="1100">
                <a:latin typeface="Open Sans"/>
                <a:ea typeface="Open Sans"/>
                <a:cs typeface="Open Sans"/>
                <a:sym typeface="Open Sans"/>
              </a:rPr>
              <a:t>female           </a:t>
            </a:r>
            <a:r>
              <a:rPr lang="es" sz="1100">
                <a:solidFill>
                  <a:schemeClr val="dk1"/>
                </a:solidFill>
                <a:latin typeface="Open Sans"/>
                <a:ea typeface="Open Sans"/>
                <a:cs typeface="Open Sans"/>
                <a:sym typeface="Open Sans"/>
              </a:rPr>
              <a:t>male</a:t>
            </a:r>
            <a:endParaRPr sz="1100">
              <a:latin typeface="Open Sans"/>
              <a:ea typeface="Open Sans"/>
              <a:cs typeface="Open Sans"/>
              <a:sym typeface="Open Sans"/>
            </a:endParaRPr>
          </a:p>
          <a:p>
            <a:pPr indent="0" lvl="0" marL="0" rtl="0" algn="l">
              <a:spcBef>
                <a:spcPts val="0"/>
              </a:spcBef>
              <a:spcAft>
                <a:spcPts val="0"/>
              </a:spcAft>
              <a:buNone/>
            </a:pPr>
            <a:r>
              <a:t/>
            </a:r>
            <a:endParaRPr sz="11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1"/>
              </a:solidFill>
              <a:latin typeface="Open Sans"/>
              <a:ea typeface="Open Sans"/>
              <a:cs typeface="Open Sans"/>
              <a:sym typeface="Open Sans"/>
            </a:endParaRPr>
          </a:p>
          <a:p>
            <a:pPr indent="0" lvl="0" marL="0" rtl="0" algn="l">
              <a:spcBef>
                <a:spcPts val="0"/>
              </a:spcBef>
              <a:spcAft>
                <a:spcPts val="0"/>
              </a:spcAft>
              <a:buNone/>
            </a:pPr>
            <a:r>
              <a:rPr lang="es" sz="1100">
                <a:solidFill>
                  <a:schemeClr val="dk1"/>
                </a:solidFill>
                <a:latin typeface="Open Sans"/>
                <a:ea typeface="Open Sans"/>
                <a:cs typeface="Open Sans"/>
                <a:sym typeface="Open Sans"/>
              </a:rPr>
              <a:t>girl</a:t>
            </a:r>
            <a:r>
              <a:rPr lang="es" sz="1100">
                <a:latin typeface="Open Sans"/>
                <a:ea typeface="Open Sans"/>
                <a:cs typeface="Open Sans"/>
                <a:sym typeface="Open Sans"/>
              </a:rPr>
              <a:t>                    </a:t>
            </a:r>
            <a:r>
              <a:rPr lang="es" sz="1100">
                <a:solidFill>
                  <a:schemeClr val="dk1"/>
                </a:solidFill>
                <a:latin typeface="Open Sans"/>
                <a:ea typeface="Open Sans"/>
                <a:cs typeface="Open Sans"/>
                <a:sym typeface="Open Sans"/>
              </a:rPr>
              <a:t>boy</a:t>
            </a:r>
            <a:r>
              <a:rPr lang="es" sz="1100">
                <a:latin typeface="Open Sans"/>
                <a:ea typeface="Open Sans"/>
                <a:cs typeface="Open Sans"/>
                <a:sym typeface="Open Sans"/>
              </a:rPr>
              <a:t> </a:t>
            </a:r>
            <a:endParaRPr sz="1100">
              <a:latin typeface="Open Sans"/>
              <a:ea typeface="Open Sans"/>
              <a:cs typeface="Open Sans"/>
              <a:sym typeface="Open Sans"/>
            </a:endParaRPr>
          </a:p>
        </p:txBody>
      </p:sp>
      <p:sp>
        <p:nvSpPr>
          <p:cNvPr id="507" name="Google Shape;507;gdc387f01bc_1_422"/>
          <p:cNvSpPr/>
          <p:nvPr/>
        </p:nvSpPr>
        <p:spPr>
          <a:xfrm>
            <a:off x="104775" y="3695800"/>
            <a:ext cx="809676" cy="533412"/>
          </a:xfrm>
          <a:prstGeom prst="cloud">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cow</a:t>
            </a:r>
            <a:endParaRPr/>
          </a:p>
          <a:p>
            <a:pPr indent="0" lvl="0" marL="0" rtl="0" algn="l">
              <a:spcBef>
                <a:spcPts val="0"/>
              </a:spcBef>
              <a:spcAft>
                <a:spcPts val="0"/>
              </a:spcAft>
              <a:buNone/>
            </a:pPr>
            <a:r>
              <a:rPr lang="es"/>
              <a:t>bull</a:t>
            </a:r>
            <a:endParaRPr/>
          </a:p>
        </p:txBody>
      </p:sp>
      <p:cxnSp>
        <p:nvCxnSpPr>
          <p:cNvPr id="508" name="Google Shape;508;gdc387f01bc_1_422"/>
          <p:cNvCxnSpPr>
            <a:stCxn id="507" idx="3"/>
          </p:cNvCxnSpPr>
          <p:nvPr/>
        </p:nvCxnSpPr>
        <p:spPr>
          <a:xfrm flipH="1" rot="10800000">
            <a:off x="509613" y="3200398"/>
            <a:ext cx="214200" cy="525900"/>
          </a:xfrm>
          <a:prstGeom prst="straightConnector1">
            <a:avLst/>
          </a:prstGeom>
          <a:noFill/>
          <a:ln cap="flat" cmpd="sng" w="9525">
            <a:solidFill>
              <a:schemeClr val="dk1"/>
            </a:solidFill>
            <a:prstDash val="solid"/>
            <a:round/>
            <a:headEnd len="med" w="med" type="none"/>
            <a:tailEnd len="med" w="med" type="triangle"/>
          </a:ln>
        </p:spPr>
      </p:cxnSp>
      <p:cxnSp>
        <p:nvCxnSpPr>
          <p:cNvPr id="509" name="Google Shape;509;gdc387f01bc_1_422"/>
          <p:cNvCxnSpPr/>
          <p:nvPr/>
        </p:nvCxnSpPr>
        <p:spPr>
          <a:xfrm flipH="1">
            <a:off x="3000300" y="3314700"/>
            <a:ext cx="657300" cy="438300"/>
          </a:xfrm>
          <a:prstGeom prst="straightConnector1">
            <a:avLst/>
          </a:prstGeom>
          <a:noFill/>
          <a:ln cap="flat" cmpd="sng" w="28575">
            <a:solidFill>
              <a:srgbClr val="6AA84F"/>
            </a:solidFill>
            <a:prstDash val="solid"/>
            <a:round/>
            <a:headEnd len="med" w="med" type="none"/>
            <a:tailEnd len="med" w="med" type="triangle"/>
          </a:ln>
        </p:spPr>
      </p:cxnSp>
      <p:sp>
        <p:nvSpPr>
          <p:cNvPr id="510" name="Google Shape;510;gdc387f01bc_1_422"/>
          <p:cNvSpPr txBox="1"/>
          <p:nvPr/>
        </p:nvSpPr>
        <p:spPr>
          <a:xfrm>
            <a:off x="2826675" y="3143175"/>
            <a:ext cx="103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species</a:t>
            </a:r>
            <a:endParaRPr>
              <a:latin typeface="Open Sans"/>
              <a:ea typeface="Open Sans"/>
              <a:cs typeface="Open Sans"/>
              <a:sym typeface="Open Sans"/>
            </a:endParaRPr>
          </a:p>
        </p:txBody>
      </p:sp>
      <p:cxnSp>
        <p:nvCxnSpPr>
          <p:cNvPr id="511" name="Google Shape;511;gdc387f01bc_1_422"/>
          <p:cNvCxnSpPr/>
          <p:nvPr/>
        </p:nvCxnSpPr>
        <p:spPr>
          <a:xfrm flipH="1">
            <a:off x="8524950" y="2276475"/>
            <a:ext cx="142800" cy="285900"/>
          </a:xfrm>
          <a:prstGeom prst="straightConnector1">
            <a:avLst/>
          </a:prstGeom>
          <a:noFill/>
          <a:ln cap="flat" cmpd="sng" w="28575">
            <a:solidFill>
              <a:srgbClr val="6AA84F"/>
            </a:solidFill>
            <a:prstDash val="solid"/>
            <a:round/>
            <a:headEnd len="med" w="med" type="none"/>
            <a:tailEnd len="med" w="med" type="triangle"/>
          </a:ln>
        </p:spPr>
      </p:cxnSp>
      <p:cxnSp>
        <p:nvCxnSpPr>
          <p:cNvPr id="512" name="Google Shape;512;gdc387f01bc_1_422"/>
          <p:cNvCxnSpPr/>
          <p:nvPr/>
        </p:nvCxnSpPr>
        <p:spPr>
          <a:xfrm>
            <a:off x="3381375" y="1800225"/>
            <a:ext cx="1971600" cy="2019600"/>
          </a:xfrm>
          <a:prstGeom prst="straightConnector1">
            <a:avLst/>
          </a:prstGeom>
          <a:noFill/>
          <a:ln cap="flat" cmpd="sng" w="38100">
            <a:solidFill>
              <a:srgbClr val="980000"/>
            </a:solidFill>
            <a:prstDash val="solid"/>
            <a:round/>
            <a:headEnd len="med" w="med" type="none"/>
            <a:tailEnd len="med" w="med" type="triangle"/>
          </a:ln>
        </p:spPr>
      </p:cxnSp>
      <p:pic>
        <p:nvPicPr>
          <p:cNvPr id="513" name="Google Shape;513;gdc387f01bc_1_422"/>
          <p:cNvPicPr preferRelativeResize="0"/>
          <p:nvPr/>
        </p:nvPicPr>
        <p:blipFill>
          <a:blip r:embed="rId3">
            <a:alphaModFix/>
          </a:blip>
          <a:stretch>
            <a:fillRect/>
          </a:stretch>
        </p:blipFill>
        <p:spPr>
          <a:xfrm>
            <a:off x="3950975" y="3874325"/>
            <a:ext cx="3897626" cy="1199275"/>
          </a:xfrm>
          <a:prstGeom prst="rect">
            <a:avLst/>
          </a:prstGeom>
          <a:noFill/>
          <a:ln>
            <a:noFill/>
          </a:ln>
        </p:spPr>
      </p:pic>
      <p:sp>
        <p:nvSpPr>
          <p:cNvPr id="514" name="Google Shape;514;gdc387f01bc_1_422"/>
          <p:cNvSpPr/>
          <p:nvPr/>
        </p:nvSpPr>
        <p:spPr>
          <a:xfrm>
            <a:off x="6372225" y="1828800"/>
            <a:ext cx="2771700" cy="2152800"/>
          </a:xfrm>
          <a:prstGeom prst="rect">
            <a:avLst/>
          </a:prstGeom>
          <a:solidFill>
            <a:schemeClr val="lt2"/>
          </a:solidFill>
          <a:ln cap="flat" cmpd="sng" w="9525">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s"/>
              <a:t>    Gender   Age   Species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man:     [   1         40       300     ]</a:t>
            </a:r>
            <a:endParaRPr/>
          </a:p>
          <a:p>
            <a:pPr indent="0" lvl="0" marL="0" rtl="0" algn="l">
              <a:spcBef>
                <a:spcPts val="0"/>
              </a:spcBef>
              <a:spcAft>
                <a:spcPts val="0"/>
              </a:spcAft>
              <a:buNone/>
            </a:pPr>
            <a:r>
              <a:rPr lang="es"/>
              <a:t>boy:      </a:t>
            </a:r>
            <a:r>
              <a:rPr lang="es">
                <a:solidFill>
                  <a:schemeClr val="dk1"/>
                </a:solidFill>
              </a:rPr>
              <a:t>[</a:t>
            </a:r>
            <a:r>
              <a:rPr lang="es"/>
              <a:t>   2           8       301     </a:t>
            </a:r>
            <a:r>
              <a:rPr lang="es">
                <a:solidFill>
                  <a:schemeClr val="dk1"/>
                </a:solidFill>
              </a:rPr>
              <a:t>]</a:t>
            </a:r>
            <a:endParaRPr/>
          </a:p>
          <a:p>
            <a:pPr indent="0" lvl="0" marL="0" rtl="0" algn="l">
              <a:spcBef>
                <a:spcPts val="0"/>
              </a:spcBef>
              <a:spcAft>
                <a:spcPts val="0"/>
              </a:spcAft>
              <a:buNone/>
            </a:pPr>
            <a:r>
              <a:rPr lang="es">
                <a:solidFill>
                  <a:schemeClr val="dk1"/>
                </a:solidFill>
              </a:rPr>
              <a:t>male:    [   3          24      302     ]</a:t>
            </a:r>
            <a:endParaRPr>
              <a:solidFill>
                <a:schemeClr val="dk1"/>
              </a:solidFill>
            </a:endParaRPr>
          </a:p>
          <a:p>
            <a:pPr indent="0" lvl="0" marL="0" rtl="0" algn="l">
              <a:spcBef>
                <a:spcPts val="0"/>
              </a:spcBef>
              <a:spcAft>
                <a:spcPts val="0"/>
              </a:spcAft>
              <a:buNone/>
            </a:pPr>
            <a:r>
              <a:rPr lang="es">
                <a:solidFill>
                  <a:schemeClr val="dk1"/>
                </a:solidFill>
              </a:rPr>
              <a:t>female: [   99        25      303     ] </a:t>
            </a:r>
            <a:endParaRPr/>
          </a:p>
          <a:p>
            <a:pPr indent="0" lvl="0" marL="0" rtl="0" algn="l">
              <a:spcBef>
                <a:spcPts val="0"/>
              </a:spcBef>
              <a:spcAft>
                <a:spcPts val="0"/>
              </a:spcAft>
              <a:buNone/>
            </a:pPr>
            <a:r>
              <a:rPr lang="es">
                <a:solidFill>
                  <a:schemeClr val="dk1"/>
                </a:solidFill>
              </a:rPr>
              <a:t>woman:[ 100         41     304     ]</a:t>
            </a:r>
            <a:endParaRPr/>
          </a:p>
          <a:p>
            <a:pPr indent="0" lvl="0" marL="0" rtl="0" algn="l">
              <a:spcBef>
                <a:spcPts val="0"/>
              </a:spcBef>
              <a:spcAft>
                <a:spcPts val="0"/>
              </a:spcAft>
              <a:buNone/>
            </a:pPr>
            <a:r>
              <a:rPr lang="es"/>
              <a:t>girl:       </a:t>
            </a:r>
            <a:r>
              <a:rPr lang="es">
                <a:solidFill>
                  <a:schemeClr val="dk1"/>
                </a:solidFill>
              </a:rPr>
              <a:t>[</a:t>
            </a:r>
            <a:r>
              <a:rPr lang="es"/>
              <a:t> 101           9     303     </a:t>
            </a:r>
            <a:r>
              <a:rPr lang="es">
                <a:solidFill>
                  <a:schemeClr val="dk1"/>
                </a:solidFill>
              </a:rPr>
              <a:t>]</a:t>
            </a:r>
            <a:r>
              <a:rPr lang="es"/>
              <a:t>  </a:t>
            </a:r>
            <a:endParaRPr/>
          </a:p>
          <a:p>
            <a:pPr indent="0" lvl="0" marL="0" rtl="0" algn="l">
              <a:spcBef>
                <a:spcPts val="0"/>
              </a:spcBef>
              <a:spcAft>
                <a:spcPts val="0"/>
              </a:spcAft>
              <a:buNone/>
            </a:pPr>
            <a:r>
              <a:rPr lang="es"/>
              <a:t>cow:     [  102         42         1    ]</a:t>
            </a:r>
            <a:endParaRPr/>
          </a:p>
          <a:p>
            <a:pPr indent="0" lvl="0" marL="0" rtl="0" algn="l">
              <a:spcBef>
                <a:spcPts val="0"/>
              </a:spcBef>
              <a:spcAft>
                <a:spcPts val="0"/>
              </a:spcAft>
              <a:buNone/>
            </a:pPr>
            <a:r>
              <a:rPr lang="es"/>
              <a:t>bull:      [     4          39         2    ]</a:t>
            </a:r>
            <a:endParaRPr/>
          </a:p>
        </p:txBody>
      </p:sp>
      <p:sp>
        <p:nvSpPr>
          <p:cNvPr id="515" name="Google Shape;515;gdc387f01bc_1_422"/>
          <p:cNvSpPr/>
          <p:nvPr/>
        </p:nvSpPr>
        <p:spPr>
          <a:xfrm>
            <a:off x="5153025" y="3895725"/>
            <a:ext cx="409500" cy="10860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gdc387f01bc_1_422"/>
          <p:cNvSpPr txBox="1"/>
          <p:nvPr/>
        </p:nvSpPr>
        <p:spPr>
          <a:xfrm>
            <a:off x="6959700" y="4663175"/>
            <a:ext cx="187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Open Sans"/>
                <a:ea typeface="Open Sans"/>
                <a:cs typeface="Open Sans"/>
                <a:sym typeface="Open Sans"/>
              </a:rPr>
              <a:t>Embedding layer</a:t>
            </a:r>
            <a:endParaRPr b="1">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gd667fa2391_0_8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Word embedding layer</a:t>
            </a:r>
            <a:endParaRPr/>
          </a:p>
        </p:txBody>
      </p:sp>
      <p:sp>
        <p:nvSpPr>
          <p:cNvPr id="522" name="Google Shape;522;gd667fa2391_0_88"/>
          <p:cNvSpPr txBox="1"/>
          <p:nvPr>
            <p:ph idx="1" type="body"/>
          </p:nvPr>
        </p:nvSpPr>
        <p:spPr>
          <a:xfrm>
            <a:off x="311700" y="1072825"/>
            <a:ext cx="8520600" cy="2352300"/>
          </a:xfrm>
          <a:prstGeom prst="rect">
            <a:avLst/>
          </a:prstGeom>
        </p:spPr>
        <p:txBody>
          <a:bodyPr anchorCtr="0" anchor="t" bIns="91425" lIns="91425" spcFirstLastPara="1" rIns="91425" wrap="square" tIns="91425">
            <a:normAutofit/>
          </a:bodyPr>
          <a:lstStyle/>
          <a:p>
            <a:pPr indent="-317500" lvl="0" marL="457200" rtl="0" algn="l">
              <a:lnSpc>
                <a:spcPct val="95000"/>
              </a:lnSpc>
              <a:spcBef>
                <a:spcPts val="0"/>
              </a:spcBef>
              <a:spcAft>
                <a:spcPts val="0"/>
              </a:spcAft>
              <a:buSzPts val="1400"/>
              <a:buChar char="●"/>
            </a:pPr>
            <a:r>
              <a:rPr b="1" lang="es" sz="1400"/>
              <a:t>Create a vocabulary of your task</a:t>
            </a:r>
            <a:endParaRPr b="1" sz="1400"/>
          </a:p>
          <a:p>
            <a:pPr indent="-317500" lvl="0" marL="457200" rtl="0" algn="l">
              <a:lnSpc>
                <a:spcPct val="95000"/>
              </a:lnSpc>
              <a:spcBef>
                <a:spcPts val="0"/>
              </a:spcBef>
              <a:spcAft>
                <a:spcPts val="0"/>
              </a:spcAft>
              <a:buSzPts val="1400"/>
              <a:buChar char="●"/>
            </a:pPr>
            <a:r>
              <a:rPr lang="es" sz="1400"/>
              <a:t>Assign randomly an integer </a:t>
            </a:r>
            <a:endParaRPr sz="1400"/>
          </a:p>
          <a:p>
            <a:pPr indent="-317500" lvl="0" marL="457200" rtl="0" algn="l">
              <a:lnSpc>
                <a:spcPct val="95000"/>
              </a:lnSpc>
              <a:spcBef>
                <a:spcPts val="0"/>
              </a:spcBef>
              <a:spcAft>
                <a:spcPts val="0"/>
              </a:spcAft>
              <a:buSzPts val="1400"/>
              <a:buChar char="●"/>
            </a:pPr>
            <a:r>
              <a:rPr lang="es" sz="1400"/>
              <a:t>Create a one-hot encoding </a:t>
            </a:r>
            <a:endParaRPr sz="1400"/>
          </a:p>
          <a:p>
            <a:pPr indent="-317500" lvl="0" marL="457200" rtl="0" algn="l">
              <a:lnSpc>
                <a:spcPct val="95000"/>
              </a:lnSpc>
              <a:spcBef>
                <a:spcPts val="0"/>
              </a:spcBef>
              <a:spcAft>
                <a:spcPts val="0"/>
              </a:spcAft>
              <a:buSzPts val="1400"/>
              <a:buChar char="●"/>
            </a:pPr>
            <a:r>
              <a:rPr lang="es" sz="1400"/>
              <a:t>Pass it to the first NN layer </a:t>
            </a:r>
            <a:endParaRPr sz="1400"/>
          </a:p>
          <a:p>
            <a:pPr indent="-317500" lvl="0" marL="457200" rtl="0" algn="l">
              <a:lnSpc>
                <a:spcPct val="95000"/>
              </a:lnSpc>
              <a:spcBef>
                <a:spcPts val="0"/>
              </a:spcBef>
              <a:spcAft>
                <a:spcPts val="0"/>
              </a:spcAft>
              <a:buSzPts val="1400"/>
              <a:buChar char="●"/>
            </a:pPr>
            <a:r>
              <a:rPr lang="es" sz="1400"/>
              <a:t>The output of the first hidden layer is the embedding vector</a:t>
            </a:r>
            <a:endParaRPr sz="1400"/>
          </a:p>
          <a:p>
            <a:pPr indent="0" lvl="0" marL="0" rtl="0" algn="l">
              <a:lnSpc>
                <a:spcPct val="95000"/>
              </a:lnSpc>
              <a:spcBef>
                <a:spcPts val="0"/>
              </a:spcBef>
              <a:spcAft>
                <a:spcPts val="0"/>
              </a:spcAft>
              <a:buNone/>
            </a:pPr>
            <a:r>
              <a:t/>
            </a:r>
            <a:endParaRPr sz="1400"/>
          </a:p>
          <a:p>
            <a:pPr indent="0" lvl="0" marL="0" rtl="0" algn="l">
              <a:lnSpc>
                <a:spcPct val="95000"/>
              </a:lnSpc>
              <a:spcBef>
                <a:spcPts val="0"/>
              </a:spcBef>
              <a:spcAft>
                <a:spcPts val="0"/>
              </a:spcAft>
              <a:buNone/>
            </a:pPr>
            <a:r>
              <a:rPr lang="es" sz="1400"/>
              <a:t>Vocabulary = {bank, full, of, people, river, sitting, the, was}</a:t>
            </a:r>
            <a:endParaRPr sz="1400"/>
          </a:p>
          <a:p>
            <a:pPr indent="0" lvl="0" marL="0" rtl="0" algn="l">
              <a:lnSpc>
                <a:spcPct val="95000"/>
              </a:lnSpc>
              <a:spcBef>
                <a:spcPts val="0"/>
              </a:spcBef>
              <a:spcAft>
                <a:spcPts val="0"/>
              </a:spcAft>
              <a:buNone/>
            </a:pPr>
            <a:r>
              <a:rPr lang="es" sz="1400"/>
              <a:t>Vocabulary size = 8</a:t>
            </a:r>
            <a:endParaRPr sz="1400"/>
          </a:p>
          <a:p>
            <a:pPr indent="0" lvl="0" marL="0" rtl="0" algn="l">
              <a:lnSpc>
                <a:spcPct val="95000"/>
              </a:lnSpc>
              <a:spcBef>
                <a:spcPts val="0"/>
              </a:spcBef>
              <a:spcAft>
                <a:spcPts val="0"/>
              </a:spcAft>
              <a:buNone/>
            </a:pPr>
            <a:r>
              <a:rPr lang="es" sz="1400"/>
              <a:t>Embedding = 8xM, where M the size of my dimension (space) e.g M=2</a:t>
            </a:r>
            <a:endParaRPr sz="1400"/>
          </a:p>
        </p:txBody>
      </p:sp>
      <p:pic>
        <p:nvPicPr>
          <p:cNvPr id="523" name="Google Shape;523;gd667fa2391_0_88"/>
          <p:cNvPicPr preferRelativeResize="0"/>
          <p:nvPr/>
        </p:nvPicPr>
        <p:blipFill>
          <a:blip r:embed="rId3">
            <a:alphaModFix/>
          </a:blip>
          <a:stretch>
            <a:fillRect/>
          </a:stretch>
        </p:blipFill>
        <p:spPr>
          <a:xfrm>
            <a:off x="849613" y="3071700"/>
            <a:ext cx="5857875" cy="2019300"/>
          </a:xfrm>
          <a:prstGeom prst="rect">
            <a:avLst/>
          </a:prstGeom>
          <a:noFill/>
          <a:ln>
            <a:noFill/>
          </a:ln>
        </p:spPr>
      </p:pic>
      <p:pic>
        <p:nvPicPr>
          <p:cNvPr id="524" name="Google Shape;524;gd667fa2391_0_88"/>
          <p:cNvPicPr preferRelativeResize="0"/>
          <p:nvPr/>
        </p:nvPicPr>
        <p:blipFill>
          <a:blip r:embed="rId4">
            <a:alphaModFix/>
          </a:blip>
          <a:stretch>
            <a:fillRect/>
          </a:stretch>
        </p:blipFill>
        <p:spPr>
          <a:xfrm>
            <a:off x="4865375" y="188150"/>
            <a:ext cx="3897626" cy="1199275"/>
          </a:xfrm>
          <a:prstGeom prst="rect">
            <a:avLst/>
          </a:prstGeom>
          <a:noFill/>
          <a:ln>
            <a:noFill/>
          </a:ln>
        </p:spPr>
      </p:pic>
      <p:sp>
        <p:nvSpPr>
          <p:cNvPr id="525" name="Google Shape;525;gd667fa2391_0_88"/>
          <p:cNvSpPr/>
          <p:nvPr/>
        </p:nvSpPr>
        <p:spPr>
          <a:xfrm>
            <a:off x="5086350" y="343938"/>
            <a:ext cx="409500" cy="8877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gdc387f01bc_1_45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Word embedding layer</a:t>
            </a:r>
            <a:endParaRPr/>
          </a:p>
        </p:txBody>
      </p:sp>
      <p:sp>
        <p:nvSpPr>
          <p:cNvPr id="531" name="Google Shape;531;gdc387f01bc_1_457"/>
          <p:cNvSpPr txBox="1"/>
          <p:nvPr>
            <p:ph idx="1" type="body"/>
          </p:nvPr>
        </p:nvSpPr>
        <p:spPr>
          <a:xfrm>
            <a:off x="311700" y="1072825"/>
            <a:ext cx="8520600" cy="2352300"/>
          </a:xfrm>
          <a:prstGeom prst="rect">
            <a:avLst/>
          </a:prstGeom>
        </p:spPr>
        <p:txBody>
          <a:bodyPr anchorCtr="0" anchor="t" bIns="91425" lIns="91425" spcFirstLastPara="1" rIns="91425" wrap="square" tIns="91425">
            <a:normAutofit/>
          </a:bodyPr>
          <a:lstStyle/>
          <a:p>
            <a:pPr indent="-317500" lvl="0" marL="457200" rtl="0" algn="l">
              <a:lnSpc>
                <a:spcPct val="95000"/>
              </a:lnSpc>
              <a:spcBef>
                <a:spcPts val="0"/>
              </a:spcBef>
              <a:spcAft>
                <a:spcPts val="0"/>
              </a:spcAft>
              <a:buSzPts val="1400"/>
              <a:buChar char="●"/>
            </a:pPr>
            <a:r>
              <a:rPr lang="es" sz="1400"/>
              <a:t>Create a vocabulary of your task</a:t>
            </a:r>
            <a:endParaRPr sz="1400"/>
          </a:p>
          <a:p>
            <a:pPr indent="-317500" lvl="0" marL="457200" rtl="0" algn="l">
              <a:lnSpc>
                <a:spcPct val="95000"/>
              </a:lnSpc>
              <a:spcBef>
                <a:spcPts val="0"/>
              </a:spcBef>
              <a:spcAft>
                <a:spcPts val="0"/>
              </a:spcAft>
              <a:buSzPts val="1400"/>
              <a:buChar char="●"/>
            </a:pPr>
            <a:r>
              <a:rPr b="1" lang="es" sz="1400"/>
              <a:t>Assign randomly an integer </a:t>
            </a:r>
            <a:endParaRPr b="1" sz="1400"/>
          </a:p>
          <a:p>
            <a:pPr indent="-317500" lvl="0" marL="457200" rtl="0" algn="l">
              <a:lnSpc>
                <a:spcPct val="95000"/>
              </a:lnSpc>
              <a:spcBef>
                <a:spcPts val="0"/>
              </a:spcBef>
              <a:spcAft>
                <a:spcPts val="0"/>
              </a:spcAft>
              <a:buSzPts val="1400"/>
              <a:buChar char="●"/>
            </a:pPr>
            <a:r>
              <a:rPr lang="es" sz="1400"/>
              <a:t>Create a one-hot encoding </a:t>
            </a:r>
            <a:endParaRPr sz="1400"/>
          </a:p>
          <a:p>
            <a:pPr indent="-317500" lvl="0" marL="457200" rtl="0" algn="l">
              <a:lnSpc>
                <a:spcPct val="95000"/>
              </a:lnSpc>
              <a:spcBef>
                <a:spcPts val="0"/>
              </a:spcBef>
              <a:spcAft>
                <a:spcPts val="0"/>
              </a:spcAft>
              <a:buSzPts val="1400"/>
              <a:buChar char="●"/>
            </a:pPr>
            <a:r>
              <a:rPr lang="es" sz="1400"/>
              <a:t>Pass it to the first NN layer </a:t>
            </a:r>
            <a:endParaRPr sz="1400"/>
          </a:p>
          <a:p>
            <a:pPr indent="-317500" lvl="0" marL="457200" rtl="0" algn="l">
              <a:lnSpc>
                <a:spcPct val="95000"/>
              </a:lnSpc>
              <a:spcBef>
                <a:spcPts val="0"/>
              </a:spcBef>
              <a:spcAft>
                <a:spcPts val="0"/>
              </a:spcAft>
              <a:buSzPts val="1400"/>
              <a:buChar char="●"/>
            </a:pPr>
            <a:r>
              <a:rPr lang="es" sz="1400"/>
              <a:t>The output of the first hidden layer is the embedding vector</a:t>
            </a:r>
            <a:endParaRPr sz="1400"/>
          </a:p>
          <a:p>
            <a:pPr indent="0" lvl="0" marL="0" rtl="0" algn="l">
              <a:lnSpc>
                <a:spcPct val="95000"/>
              </a:lnSpc>
              <a:spcBef>
                <a:spcPts val="0"/>
              </a:spcBef>
              <a:spcAft>
                <a:spcPts val="0"/>
              </a:spcAft>
              <a:buNone/>
            </a:pPr>
            <a:r>
              <a:t/>
            </a:r>
            <a:endParaRPr sz="1400"/>
          </a:p>
          <a:p>
            <a:pPr indent="0" lvl="0" marL="0" rtl="0" algn="l">
              <a:lnSpc>
                <a:spcPct val="95000"/>
              </a:lnSpc>
              <a:spcBef>
                <a:spcPts val="0"/>
              </a:spcBef>
              <a:spcAft>
                <a:spcPts val="0"/>
              </a:spcAft>
              <a:buNone/>
            </a:pPr>
            <a:r>
              <a:rPr lang="es" sz="1400"/>
              <a:t>Vocabulary = {bank, full, of, people, river, sitting, the, was}</a:t>
            </a:r>
            <a:endParaRPr sz="1400"/>
          </a:p>
          <a:p>
            <a:pPr indent="0" lvl="0" marL="0" rtl="0" algn="l">
              <a:lnSpc>
                <a:spcPct val="95000"/>
              </a:lnSpc>
              <a:spcBef>
                <a:spcPts val="0"/>
              </a:spcBef>
              <a:spcAft>
                <a:spcPts val="0"/>
              </a:spcAft>
              <a:buNone/>
            </a:pPr>
            <a:r>
              <a:rPr lang="es" sz="1400"/>
              <a:t>Vocabulary size = 8</a:t>
            </a:r>
            <a:endParaRPr sz="1400"/>
          </a:p>
          <a:p>
            <a:pPr indent="0" lvl="0" marL="0" rtl="0" algn="l">
              <a:lnSpc>
                <a:spcPct val="95000"/>
              </a:lnSpc>
              <a:spcBef>
                <a:spcPts val="0"/>
              </a:spcBef>
              <a:spcAft>
                <a:spcPts val="0"/>
              </a:spcAft>
              <a:buNone/>
            </a:pPr>
            <a:r>
              <a:rPr lang="es" sz="1400"/>
              <a:t>Embedding = 8xM, where M the size of my dimension (space) e.g M=2</a:t>
            </a:r>
            <a:endParaRPr sz="1400"/>
          </a:p>
        </p:txBody>
      </p:sp>
      <p:pic>
        <p:nvPicPr>
          <p:cNvPr id="532" name="Google Shape;532;gdc387f01bc_1_457"/>
          <p:cNvPicPr preferRelativeResize="0"/>
          <p:nvPr/>
        </p:nvPicPr>
        <p:blipFill>
          <a:blip r:embed="rId3">
            <a:alphaModFix/>
          </a:blip>
          <a:stretch>
            <a:fillRect/>
          </a:stretch>
        </p:blipFill>
        <p:spPr>
          <a:xfrm>
            <a:off x="849613" y="3071700"/>
            <a:ext cx="5857875" cy="2019300"/>
          </a:xfrm>
          <a:prstGeom prst="rect">
            <a:avLst/>
          </a:prstGeom>
          <a:noFill/>
          <a:ln>
            <a:noFill/>
          </a:ln>
        </p:spPr>
      </p:pic>
      <p:pic>
        <p:nvPicPr>
          <p:cNvPr id="533" name="Google Shape;533;gdc387f01bc_1_457"/>
          <p:cNvPicPr preferRelativeResize="0"/>
          <p:nvPr/>
        </p:nvPicPr>
        <p:blipFill>
          <a:blip r:embed="rId4">
            <a:alphaModFix/>
          </a:blip>
          <a:stretch>
            <a:fillRect/>
          </a:stretch>
        </p:blipFill>
        <p:spPr>
          <a:xfrm>
            <a:off x="4865375" y="188150"/>
            <a:ext cx="3897626" cy="1199275"/>
          </a:xfrm>
          <a:prstGeom prst="rect">
            <a:avLst/>
          </a:prstGeom>
          <a:noFill/>
          <a:ln>
            <a:noFill/>
          </a:ln>
        </p:spPr>
      </p:pic>
      <p:sp>
        <p:nvSpPr>
          <p:cNvPr id="534" name="Google Shape;534;gdc387f01bc_1_457"/>
          <p:cNvSpPr/>
          <p:nvPr/>
        </p:nvSpPr>
        <p:spPr>
          <a:xfrm>
            <a:off x="5467350" y="343950"/>
            <a:ext cx="295200" cy="8877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gdc387f01bc_1_46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Word embedding layer</a:t>
            </a:r>
            <a:endParaRPr/>
          </a:p>
        </p:txBody>
      </p:sp>
      <p:sp>
        <p:nvSpPr>
          <p:cNvPr id="540" name="Google Shape;540;gdc387f01bc_1_464"/>
          <p:cNvSpPr txBox="1"/>
          <p:nvPr>
            <p:ph idx="1" type="body"/>
          </p:nvPr>
        </p:nvSpPr>
        <p:spPr>
          <a:xfrm>
            <a:off x="311700" y="1072825"/>
            <a:ext cx="8520600" cy="2352300"/>
          </a:xfrm>
          <a:prstGeom prst="rect">
            <a:avLst/>
          </a:prstGeom>
        </p:spPr>
        <p:txBody>
          <a:bodyPr anchorCtr="0" anchor="t" bIns="91425" lIns="91425" spcFirstLastPara="1" rIns="91425" wrap="square" tIns="91425">
            <a:normAutofit/>
          </a:bodyPr>
          <a:lstStyle/>
          <a:p>
            <a:pPr indent="-317500" lvl="0" marL="457200" rtl="0" algn="l">
              <a:lnSpc>
                <a:spcPct val="95000"/>
              </a:lnSpc>
              <a:spcBef>
                <a:spcPts val="0"/>
              </a:spcBef>
              <a:spcAft>
                <a:spcPts val="0"/>
              </a:spcAft>
              <a:buSzPts val="1400"/>
              <a:buChar char="●"/>
            </a:pPr>
            <a:r>
              <a:rPr lang="es" sz="1400"/>
              <a:t>Create a vocabulary of your task</a:t>
            </a:r>
            <a:endParaRPr sz="1400"/>
          </a:p>
          <a:p>
            <a:pPr indent="-317500" lvl="0" marL="457200" rtl="0" algn="l">
              <a:lnSpc>
                <a:spcPct val="95000"/>
              </a:lnSpc>
              <a:spcBef>
                <a:spcPts val="0"/>
              </a:spcBef>
              <a:spcAft>
                <a:spcPts val="0"/>
              </a:spcAft>
              <a:buSzPts val="1400"/>
              <a:buChar char="●"/>
            </a:pPr>
            <a:r>
              <a:rPr lang="es" sz="1400"/>
              <a:t>Assign randomly an integer </a:t>
            </a:r>
            <a:endParaRPr sz="1400"/>
          </a:p>
          <a:p>
            <a:pPr indent="-317500" lvl="0" marL="457200" rtl="0" algn="l">
              <a:lnSpc>
                <a:spcPct val="95000"/>
              </a:lnSpc>
              <a:spcBef>
                <a:spcPts val="0"/>
              </a:spcBef>
              <a:spcAft>
                <a:spcPts val="0"/>
              </a:spcAft>
              <a:buSzPts val="1400"/>
              <a:buChar char="●"/>
            </a:pPr>
            <a:r>
              <a:rPr b="1" lang="es" sz="1400"/>
              <a:t>Create a one-hot encoding </a:t>
            </a:r>
            <a:endParaRPr b="1" sz="1400"/>
          </a:p>
          <a:p>
            <a:pPr indent="-317500" lvl="0" marL="457200" rtl="0" algn="l">
              <a:lnSpc>
                <a:spcPct val="95000"/>
              </a:lnSpc>
              <a:spcBef>
                <a:spcPts val="0"/>
              </a:spcBef>
              <a:spcAft>
                <a:spcPts val="0"/>
              </a:spcAft>
              <a:buSzPts val="1400"/>
              <a:buChar char="●"/>
            </a:pPr>
            <a:r>
              <a:rPr b="1" lang="es" sz="1400"/>
              <a:t>Pass it to the first NN layer</a:t>
            </a:r>
            <a:r>
              <a:rPr lang="es" sz="1400"/>
              <a:t> </a:t>
            </a:r>
            <a:endParaRPr sz="1400"/>
          </a:p>
          <a:p>
            <a:pPr indent="-317500" lvl="0" marL="457200" rtl="0" algn="l">
              <a:lnSpc>
                <a:spcPct val="95000"/>
              </a:lnSpc>
              <a:spcBef>
                <a:spcPts val="0"/>
              </a:spcBef>
              <a:spcAft>
                <a:spcPts val="0"/>
              </a:spcAft>
              <a:buSzPts val="1400"/>
              <a:buChar char="●"/>
            </a:pPr>
            <a:r>
              <a:rPr lang="es" sz="1400"/>
              <a:t>The output of the first hidden layer is the embedding vector</a:t>
            </a:r>
            <a:endParaRPr sz="1400"/>
          </a:p>
          <a:p>
            <a:pPr indent="0" lvl="0" marL="0" rtl="0" algn="l">
              <a:lnSpc>
                <a:spcPct val="95000"/>
              </a:lnSpc>
              <a:spcBef>
                <a:spcPts val="0"/>
              </a:spcBef>
              <a:spcAft>
                <a:spcPts val="0"/>
              </a:spcAft>
              <a:buNone/>
            </a:pPr>
            <a:r>
              <a:t/>
            </a:r>
            <a:endParaRPr sz="1400"/>
          </a:p>
          <a:p>
            <a:pPr indent="0" lvl="0" marL="0" rtl="0" algn="l">
              <a:lnSpc>
                <a:spcPct val="95000"/>
              </a:lnSpc>
              <a:spcBef>
                <a:spcPts val="0"/>
              </a:spcBef>
              <a:spcAft>
                <a:spcPts val="0"/>
              </a:spcAft>
              <a:buNone/>
            </a:pPr>
            <a:r>
              <a:rPr lang="es" sz="1400"/>
              <a:t>Vocabulary = {bank, full, of, people, river, sitting, the, was}</a:t>
            </a:r>
            <a:endParaRPr sz="1400"/>
          </a:p>
          <a:p>
            <a:pPr indent="0" lvl="0" marL="0" rtl="0" algn="l">
              <a:lnSpc>
                <a:spcPct val="95000"/>
              </a:lnSpc>
              <a:spcBef>
                <a:spcPts val="0"/>
              </a:spcBef>
              <a:spcAft>
                <a:spcPts val="0"/>
              </a:spcAft>
              <a:buNone/>
            </a:pPr>
            <a:r>
              <a:rPr lang="es" sz="1400"/>
              <a:t>Vocabulary size = 8</a:t>
            </a:r>
            <a:endParaRPr sz="1400"/>
          </a:p>
          <a:p>
            <a:pPr indent="0" lvl="0" marL="0" rtl="0" algn="l">
              <a:lnSpc>
                <a:spcPct val="95000"/>
              </a:lnSpc>
              <a:spcBef>
                <a:spcPts val="0"/>
              </a:spcBef>
              <a:spcAft>
                <a:spcPts val="0"/>
              </a:spcAft>
              <a:buNone/>
            </a:pPr>
            <a:r>
              <a:rPr lang="es" sz="1400"/>
              <a:t>Embedding = 8xM, where M the size of my dimension (space) e.g M=2</a:t>
            </a:r>
            <a:endParaRPr sz="1400"/>
          </a:p>
        </p:txBody>
      </p:sp>
      <p:pic>
        <p:nvPicPr>
          <p:cNvPr id="541" name="Google Shape;541;gdc387f01bc_1_464"/>
          <p:cNvPicPr preferRelativeResize="0"/>
          <p:nvPr/>
        </p:nvPicPr>
        <p:blipFill>
          <a:blip r:embed="rId3">
            <a:alphaModFix/>
          </a:blip>
          <a:stretch>
            <a:fillRect/>
          </a:stretch>
        </p:blipFill>
        <p:spPr>
          <a:xfrm>
            <a:off x="849613" y="3071700"/>
            <a:ext cx="5857875" cy="2019300"/>
          </a:xfrm>
          <a:prstGeom prst="rect">
            <a:avLst/>
          </a:prstGeom>
          <a:noFill/>
          <a:ln>
            <a:noFill/>
          </a:ln>
        </p:spPr>
      </p:pic>
      <p:pic>
        <p:nvPicPr>
          <p:cNvPr id="542" name="Google Shape;542;gdc387f01bc_1_464"/>
          <p:cNvPicPr preferRelativeResize="0"/>
          <p:nvPr/>
        </p:nvPicPr>
        <p:blipFill>
          <a:blip r:embed="rId4">
            <a:alphaModFix/>
          </a:blip>
          <a:stretch>
            <a:fillRect/>
          </a:stretch>
        </p:blipFill>
        <p:spPr>
          <a:xfrm>
            <a:off x="4865375" y="188150"/>
            <a:ext cx="3897626" cy="1199275"/>
          </a:xfrm>
          <a:prstGeom prst="rect">
            <a:avLst/>
          </a:prstGeom>
          <a:noFill/>
          <a:ln>
            <a:noFill/>
          </a:ln>
        </p:spPr>
      </p:pic>
      <p:sp>
        <p:nvSpPr>
          <p:cNvPr id="543" name="Google Shape;543;gdc387f01bc_1_464"/>
          <p:cNvSpPr/>
          <p:nvPr/>
        </p:nvSpPr>
        <p:spPr>
          <a:xfrm>
            <a:off x="5772150" y="343950"/>
            <a:ext cx="295200" cy="8877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gdc387f01bc_1_45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Word embedding layer</a:t>
            </a:r>
            <a:endParaRPr/>
          </a:p>
        </p:txBody>
      </p:sp>
      <p:sp>
        <p:nvSpPr>
          <p:cNvPr id="549" name="Google Shape;549;gdc387f01bc_1_450"/>
          <p:cNvSpPr txBox="1"/>
          <p:nvPr>
            <p:ph idx="1" type="body"/>
          </p:nvPr>
        </p:nvSpPr>
        <p:spPr>
          <a:xfrm>
            <a:off x="311700" y="1072825"/>
            <a:ext cx="8520600" cy="2352300"/>
          </a:xfrm>
          <a:prstGeom prst="rect">
            <a:avLst/>
          </a:prstGeom>
        </p:spPr>
        <p:txBody>
          <a:bodyPr anchorCtr="0" anchor="t" bIns="91425" lIns="91425" spcFirstLastPara="1" rIns="91425" wrap="square" tIns="91425">
            <a:normAutofit/>
          </a:bodyPr>
          <a:lstStyle/>
          <a:p>
            <a:pPr indent="-317500" lvl="0" marL="457200" rtl="0" algn="l">
              <a:lnSpc>
                <a:spcPct val="95000"/>
              </a:lnSpc>
              <a:spcBef>
                <a:spcPts val="0"/>
              </a:spcBef>
              <a:spcAft>
                <a:spcPts val="0"/>
              </a:spcAft>
              <a:buSzPts val="1400"/>
              <a:buChar char="●"/>
            </a:pPr>
            <a:r>
              <a:rPr lang="es" sz="1400"/>
              <a:t>Create a vocabulary of your task</a:t>
            </a:r>
            <a:endParaRPr sz="1400"/>
          </a:p>
          <a:p>
            <a:pPr indent="-317500" lvl="0" marL="457200" rtl="0" algn="l">
              <a:lnSpc>
                <a:spcPct val="95000"/>
              </a:lnSpc>
              <a:spcBef>
                <a:spcPts val="0"/>
              </a:spcBef>
              <a:spcAft>
                <a:spcPts val="0"/>
              </a:spcAft>
              <a:buSzPts val="1400"/>
              <a:buChar char="●"/>
            </a:pPr>
            <a:r>
              <a:rPr lang="es" sz="1400"/>
              <a:t>Assign randomly an integer </a:t>
            </a:r>
            <a:endParaRPr sz="1400"/>
          </a:p>
          <a:p>
            <a:pPr indent="-317500" lvl="0" marL="457200" rtl="0" algn="l">
              <a:lnSpc>
                <a:spcPct val="95000"/>
              </a:lnSpc>
              <a:spcBef>
                <a:spcPts val="0"/>
              </a:spcBef>
              <a:spcAft>
                <a:spcPts val="0"/>
              </a:spcAft>
              <a:buSzPts val="1400"/>
              <a:buChar char="●"/>
            </a:pPr>
            <a:r>
              <a:rPr lang="es" sz="1400"/>
              <a:t>Create a one-hot encoding </a:t>
            </a:r>
            <a:endParaRPr sz="1400"/>
          </a:p>
          <a:p>
            <a:pPr indent="-317500" lvl="0" marL="457200" rtl="0" algn="l">
              <a:lnSpc>
                <a:spcPct val="95000"/>
              </a:lnSpc>
              <a:spcBef>
                <a:spcPts val="0"/>
              </a:spcBef>
              <a:spcAft>
                <a:spcPts val="0"/>
              </a:spcAft>
              <a:buSzPts val="1400"/>
              <a:buChar char="●"/>
            </a:pPr>
            <a:r>
              <a:rPr lang="es" sz="1400"/>
              <a:t>Pass it to the first NN layer </a:t>
            </a:r>
            <a:endParaRPr sz="1400"/>
          </a:p>
          <a:p>
            <a:pPr indent="-317500" lvl="0" marL="457200" rtl="0" algn="l">
              <a:lnSpc>
                <a:spcPct val="95000"/>
              </a:lnSpc>
              <a:spcBef>
                <a:spcPts val="0"/>
              </a:spcBef>
              <a:spcAft>
                <a:spcPts val="0"/>
              </a:spcAft>
              <a:buSzPts val="1400"/>
              <a:buChar char="●"/>
            </a:pPr>
            <a:r>
              <a:rPr lang="es" sz="1400"/>
              <a:t>The </a:t>
            </a:r>
            <a:r>
              <a:rPr b="1" lang="es" sz="1400"/>
              <a:t>output of the first hidden layer</a:t>
            </a:r>
            <a:r>
              <a:rPr lang="es" sz="1400"/>
              <a:t> is the embedding vector</a:t>
            </a:r>
            <a:endParaRPr sz="1400"/>
          </a:p>
          <a:p>
            <a:pPr indent="0" lvl="0" marL="0" rtl="0" algn="l">
              <a:lnSpc>
                <a:spcPct val="95000"/>
              </a:lnSpc>
              <a:spcBef>
                <a:spcPts val="0"/>
              </a:spcBef>
              <a:spcAft>
                <a:spcPts val="0"/>
              </a:spcAft>
              <a:buNone/>
            </a:pPr>
            <a:r>
              <a:t/>
            </a:r>
            <a:endParaRPr sz="1400"/>
          </a:p>
          <a:p>
            <a:pPr indent="0" lvl="0" marL="0" rtl="0" algn="l">
              <a:lnSpc>
                <a:spcPct val="95000"/>
              </a:lnSpc>
              <a:spcBef>
                <a:spcPts val="0"/>
              </a:spcBef>
              <a:spcAft>
                <a:spcPts val="0"/>
              </a:spcAft>
              <a:buNone/>
            </a:pPr>
            <a:r>
              <a:rPr lang="es" sz="1400"/>
              <a:t>Vocabulary = {bank, full, of, people, river, sitting, the, was}</a:t>
            </a:r>
            <a:endParaRPr sz="1400"/>
          </a:p>
          <a:p>
            <a:pPr indent="0" lvl="0" marL="0" rtl="0" algn="l">
              <a:lnSpc>
                <a:spcPct val="95000"/>
              </a:lnSpc>
              <a:spcBef>
                <a:spcPts val="0"/>
              </a:spcBef>
              <a:spcAft>
                <a:spcPts val="0"/>
              </a:spcAft>
              <a:buNone/>
            </a:pPr>
            <a:r>
              <a:rPr lang="es" sz="1400"/>
              <a:t>Vocabulary size = 8</a:t>
            </a:r>
            <a:endParaRPr sz="1400"/>
          </a:p>
          <a:p>
            <a:pPr indent="0" lvl="0" marL="0" rtl="0" algn="l">
              <a:lnSpc>
                <a:spcPct val="95000"/>
              </a:lnSpc>
              <a:spcBef>
                <a:spcPts val="0"/>
              </a:spcBef>
              <a:spcAft>
                <a:spcPts val="0"/>
              </a:spcAft>
              <a:buNone/>
            </a:pPr>
            <a:r>
              <a:rPr lang="es" sz="1400"/>
              <a:t>Embedding = 8xM, where M the size of my dimension (space) e.g M=2</a:t>
            </a:r>
            <a:endParaRPr sz="1400"/>
          </a:p>
        </p:txBody>
      </p:sp>
      <p:pic>
        <p:nvPicPr>
          <p:cNvPr id="550" name="Google Shape;550;gdc387f01bc_1_450"/>
          <p:cNvPicPr preferRelativeResize="0"/>
          <p:nvPr/>
        </p:nvPicPr>
        <p:blipFill>
          <a:blip r:embed="rId3">
            <a:alphaModFix/>
          </a:blip>
          <a:stretch>
            <a:fillRect/>
          </a:stretch>
        </p:blipFill>
        <p:spPr>
          <a:xfrm>
            <a:off x="849613" y="3071700"/>
            <a:ext cx="5857875" cy="2019300"/>
          </a:xfrm>
          <a:prstGeom prst="rect">
            <a:avLst/>
          </a:prstGeom>
          <a:noFill/>
          <a:ln>
            <a:noFill/>
          </a:ln>
        </p:spPr>
      </p:pic>
      <p:pic>
        <p:nvPicPr>
          <p:cNvPr id="551" name="Google Shape;551;gdc387f01bc_1_450"/>
          <p:cNvPicPr preferRelativeResize="0"/>
          <p:nvPr/>
        </p:nvPicPr>
        <p:blipFill>
          <a:blip r:embed="rId4">
            <a:alphaModFix/>
          </a:blip>
          <a:stretch>
            <a:fillRect/>
          </a:stretch>
        </p:blipFill>
        <p:spPr>
          <a:xfrm>
            <a:off x="4865375" y="188150"/>
            <a:ext cx="3897626" cy="1199275"/>
          </a:xfrm>
          <a:prstGeom prst="rect">
            <a:avLst/>
          </a:prstGeom>
          <a:noFill/>
          <a:ln>
            <a:noFill/>
          </a:ln>
        </p:spPr>
      </p:pic>
      <p:sp>
        <p:nvSpPr>
          <p:cNvPr id="552" name="Google Shape;552;gdc387f01bc_1_450"/>
          <p:cNvSpPr/>
          <p:nvPr/>
        </p:nvSpPr>
        <p:spPr>
          <a:xfrm>
            <a:off x="6153150" y="343950"/>
            <a:ext cx="295200" cy="887700"/>
          </a:xfrm>
          <a:prstGeom prst="rect">
            <a:avLst/>
          </a:prstGeom>
          <a:noFill/>
          <a:ln cap="flat" cmpd="sng" w="3810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gdc387f01bc_1_450"/>
          <p:cNvSpPr/>
          <p:nvPr/>
        </p:nvSpPr>
        <p:spPr>
          <a:xfrm>
            <a:off x="3608425" y="2545150"/>
            <a:ext cx="4040110" cy="1063217"/>
          </a:xfrm>
          <a:custGeom>
            <a:rect b="b" l="l" r="r" t="t"/>
            <a:pathLst>
              <a:path extrusionOk="0" h="47165" w="100494">
                <a:moveTo>
                  <a:pt x="100494" y="47165"/>
                </a:moveTo>
                <a:cubicBezTo>
                  <a:pt x="97400" y="32726"/>
                  <a:pt x="92026" y="16995"/>
                  <a:pt x="80682" y="7541"/>
                </a:cubicBezTo>
                <a:cubicBezTo>
                  <a:pt x="73981" y="1957"/>
                  <a:pt x="64191" y="-780"/>
                  <a:pt x="55536" y="302"/>
                </a:cubicBezTo>
                <a:cubicBezTo>
                  <a:pt x="35152" y="2850"/>
                  <a:pt x="10968" y="13994"/>
                  <a:pt x="3339" y="33068"/>
                </a:cubicBezTo>
                <a:cubicBezTo>
                  <a:pt x="2396" y="35426"/>
                  <a:pt x="5135" y="38892"/>
                  <a:pt x="3339" y="40688"/>
                </a:cubicBezTo>
                <a:cubicBezTo>
                  <a:pt x="1733" y="42294"/>
                  <a:pt x="-725" y="36624"/>
                  <a:pt x="291" y="34592"/>
                </a:cubicBezTo>
                <a:cubicBezTo>
                  <a:pt x="319" y="34536"/>
                  <a:pt x="2441" y="43382"/>
                  <a:pt x="2577" y="43355"/>
                </a:cubicBezTo>
                <a:cubicBezTo>
                  <a:pt x="6739" y="42523"/>
                  <a:pt x="7577" y="36450"/>
                  <a:pt x="10578" y="33449"/>
                </a:cubicBezTo>
              </a:path>
            </a:pathLst>
          </a:custGeom>
          <a:noFill/>
          <a:ln cap="flat" cmpd="sng" w="19050">
            <a:solidFill>
              <a:srgbClr val="980000"/>
            </a:solidFill>
            <a:prstDash val="solid"/>
            <a:round/>
            <a:headEnd len="med" w="med" type="none"/>
            <a:tailEnd len="med" w="med" type="none"/>
          </a:ln>
        </p:spPr>
      </p:sp>
      <p:sp>
        <p:nvSpPr>
          <p:cNvPr id="554" name="Google Shape;554;gdc387f01bc_1_450"/>
          <p:cNvSpPr txBox="1"/>
          <p:nvPr/>
        </p:nvSpPr>
        <p:spPr>
          <a:xfrm>
            <a:off x="6922275" y="3790950"/>
            <a:ext cx="2115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sentence not vocabulary:</a:t>
            </a:r>
            <a:endParaRPr>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the river was full of people</a:t>
            </a:r>
            <a:endParaRPr>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sitting in the bank</a:t>
            </a:r>
            <a:endParaRPr>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gdca01f1238_0_32"/>
          <p:cNvPicPr preferRelativeResize="0"/>
          <p:nvPr/>
        </p:nvPicPr>
        <p:blipFill>
          <a:blip r:embed="rId3">
            <a:alphaModFix/>
          </a:blip>
          <a:stretch>
            <a:fillRect/>
          </a:stretch>
        </p:blipFill>
        <p:spPr>
          <a:xfrm>
            <a:off x="490763" y="280675"/>
            <a:ext cx="5857875" cy="2019300"/>
          </a:xfrm>
          <a:prstGeom prst="rect">
            <a:avLst/>
          </a:prstGeom>
          <a:noFill/>
          <a:ln>
            <a:noFill/>
          </a:ln>
        </p:spPr>
      </p:pic>
      <p:sp>
        <p:nvSpPr>
          <p:cNvPr id="560" name="Google Shape;560;gdca01f1238_0_32"/>
          <p:cNvSpPr txBox="1"/>
          <p:nvPr/>
        </p:nvSpPr>
        <p:spPr>
          <a:xfrm>
            <a:off x="6269875" y="943000"/>
            <a:ext cx="280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Open Sans"/>
                <a:ea typeface="Open Sans"/>
                <a:cs typeface="Open Sans"/>
                <a:sym typeface="Open Sans"/>
              </a:rPr>
              <a:t>M1</a:t>
            </a:r>
            <a:r>
              <a:rPr lang="es">
                <a:latin typeface="Open Sans"/>
                <a:ea typeface="Open Sans"/>
                <a:cs typeface="Open Sans"/>
                <a:sym typeface="Open Sans"/>
              </a:rPr>
              <a:t>: </a:t>
            </a:r>
            <a:r>
              <a:rPr lang="es">
                <a:latin typeface="Open Sans"/>
                <a:ea typeface="Open Sans"/>
                <a:cs typeface="Open Sans"/>
                <a:sym typeface="Open Sans"/>
              </a:rPr>
              <a:t>the river was full of people</a:t>
            </a:r>
            <a:endParaRPr>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sitting in the bank</a:t>
            </a:r>
            <a:endParaRPr>
              <a:latin typeface="Open Sans"/>
              <a:ea typeface="Open Sans"/>
              <a:cs typeface="Open Sans"/>
              <a:sym typeface="Open Sans"/>
            </a:endParaRPr>
          </a:p>
        </p:txBody>
      </p:sp>
      <p:sp>
        <p:nvSpPr>
          <p:cNvPr id="561" name="Google Shape;561;gdca01f1238_0_32"/>
          <p:cNvSpPr txBox="1"/>
          <p:nvPr/>
        </p:nvSpPr>
        <p:spPr>
          <a:xfrm>
            <a:off x="6269875" y="1634375"/>
            <a:ext cx="296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Open Sans"/>
                <a:ea typeface="Open Sans"/>
                <a:cs typeface="Open Sans"/>
                <a:sym typeface="Open Sans"/>
              </a:rPr>
              <a:t>M2</a:t>
            </a:r>
            <a:r>
              <a:rPr lang="es">
                <a:latin typeface="Open Sans"/>
                <a:ea typeface="Open Sans"/>
                <a:cs typeface="Open Sans"/>
                <a:sym typeface="Open Sans"/>
              </a:rPr>
              <a:t>: </a:t>
            </a:r>
            <a:r>
              <a:rPr lang="es">
                <a:latin typeface="Open Sans"/>
                <a:ea typeface="Open Sans"/>
                <a:cs typeface="Open Sans"/>
                <a:sym typeface="Open Sans"/>
              </a:rPr>
              <a:t>the river was full</a:t>
            </a:r>
            <a:endParaRPr>
              <a:latin typeface="Open Sans"/>
              <a:ea typeface="Open Sans"/>
              <a:cs typeface="Open Sans"/>
              <a:sym typeface="Open Sans"/>
            </a:endParaRPr>
          </a:p>
        </p:txBody>
      </p:sp>
      <p:sp>
        <p:nvSpPr>
          <p:cNvPr id="562" name="Google Shape;562;gdca01f1238_0_32"/>
          <p:cNvSpPr txBox="1"/>
          <p:nvPr/>
        </p:nvSpPr>
        <p:spPr>
          <a:xfrm>
            <a:off x="405900" y="2670350"/>
            <a:ext cx="280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Open Sans"/>
                <a:ea typeface="Open Sans"/>
                <a:cs typeface="Open Sans"/>
                <a:sym typeface="Open Sans"/>
              </a:rPr>
              <a:t>M1</a:t>
            </a:r>
            <a:r>
              <a:rPr lang="es">
                <a:latin typeface="Open Sans"/>
                <a:ea typeface="Open Sans"/>
                <a:cs typeface="Open Sans"/>
                <a:sym typeface="Open Sans"/>
              </a:rPr>
              <a:t>: the river was full of people</a:t>
            </a:r>
            <a:endParaRPr>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sitting in the bank</a:t>
            </a:r>
            <a:endParaRPr>
              <a:latin typeface="Open Sans"/>
              <a:ea typeface="Open Sans"/>
              <a:cs typeface="Open Sans"/>
              <a:sym typeface="Open Sans"/>
            </a:endParaRPr>
          </a:p>
        </p:txBody>
      </p:sp>
      <p:sp>
        <p:nvSpPr>
          <p:cNvPr id="563" name="Google Shape;563;gdca01f1238_0_32"/>
          <p:cNvSpPr txBox="1"/>
          <p:nvPr/>
        </p:nvSpPr>
        <p:spPr>
          <a:xfrm>
            <a:off x="405900" y="3351525"/>
            <a:ext cx="280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Open Sans"/>
                <a:ea typeface="Open Sans"/>
                <a:cs typeface="Open Sans"/>
                <a:sym typeface="Open Sans"/>
              </a:rPr>
              <a:t>M2</a:t>
            </a:r>
            <a:r>
              <a:rPr lang="es">
                <a:latin typeface="Open Sans"/>
                <a:ea typeface="Open Sans"/>
                <a:cs typeface="Open Sans"/>
                <a:sym typeface="Open Sans"/>
              </a:rPr>
              <a:t>: the bank was full</a:t>
            </a:r>
            <a:endParaRPr>
              <a:latin typeface="Open Sans"/>
              <a:ea typeface="Open Sans"/>
              <a:cs typeface="Open Sans"/>
              <a:sym typeface="Open Sans"/>
            </a:endParaRPr>
          </a:p>
        </p:txBody>
      </p:sp>
      <p:sp>
        <p:nvSpPr>
          <p:cNvPr id="564" name="Google Shape;564;gdca01f1238_0_32"/>
          <p:cNvSpPr txBox="1"/>
          <p:nvPr/>
        </p:nvSpPr>
        <p:spPr>
          <a:xfrm>
            <a:off x="3329400" y="2716650"/>
            <a:ext cx="42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Open Sans"/>
                <a:ea typeface="Open Sans"/>
                <a:cs typeface="Open Sans"/>
                <a:sym typeface="Open Sans"/>
              </a:rPr>
              <a:t>M1</a:t>
            </a:r>
            <a:r>
              <a:rPr lang="es">
                <a:latin typeface="Open Sans"/>
                <a:ea typeface="Open Sans"/>
                <a:cs typeface="Open Sans"/>
                <a:sym typeface="Open Sans"/>
              </a:rPr>
              <a:t>: 10 128 20 66 33 32 64 0 10 1077</a:t>
            </a:r>
            <a:endParaRPr>
              <a:latin typeface="Open Sans"/>
              <a:ea typeface="Open Sans"/>
              <a:cs typeface="Open Sans"/>
              <a:sym typeface="Open Sans"/>
            </a:endParaRPr>
          </a:p>
        </p:txBody>
      </p:sp>
      <p:sp>
        <p:nvSpPr>
          <p:cNvPr id="565" name="Google Shape;565;gdca01f1238_0_32"/>
          <p:cNvSpPr txBox="1"/>
          <p:nvPr/>
        </p:nvSpPr>
        <p:spPr>
          <a:xfrm>
            <a:off x="3315900" y="3351525"/>
            <a:ext cx="42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Open Sans"/>
                <a:ea typeface="Open Sans"/>
                <a:cs typeface="Open Sans"/>
                <a:sym typeface="Open Sans"/>
              </a:rPr>
              <a:t>M2</a:t>
            </a:r>
            <a:r>
              <a:rPr lang="es">
                <a:latin typeface="Open Sans"/>
                <a:ea typeface="Open Sans"/>
                <a:cs typeface="Open Sans"/>
                <a:sym typeface="Open Sans"/>
              </a:rPr>
              <a:t>: 10 1077 20 66 </a:t>
            </a:r>
            <a:endParaRPr>
              <a:latin typeface="Open Sans"/>
              <a:ea typeface="Open Sans"/>
              <a:cs typeface="Open Sans"/>
              <a:sym typeface="Open Sans"/>
            </a:endParaRPr>
          </a:p>
        </p:txBody>
      </p:sp>
      <p:sp>
        <p:nvSpPr>
          <p:cNvPr id="566" name="Google Shape;566;gdca01f1238_0_32"/>
          <p:cNvSpPr txBox="1"/>
          <p:nvPr/>
        </p:nvSpPr>
        <p:spPr>
          <a:xfrm>
            <a:off x="454550" y="3893500"/>
            <a:ext cx="368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          </a:t>
            </a:r>
            <a:r>
              <a:rPr lang="es">
                <a:solidFill>
                  <a:schemeClr val="dk1"/>
                </a:solidFill>
                <a:latin typeface="Open Sans"/>
                <a:ea typeface="Open Sans"/>
                <a:cs typeface="Open Sans"/>
                <a:sym typeface="Open Sans"/>
              </a:rPr>
              <a:t>10 128    20 66 33 32 64 0 10 1077</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          </a:t>
            </a:r>
            <a:r>
              <a:rPr lang="es">
                <a:solidFill>
                  <a:schemeClr val="dk1"/>
                </a:solidFill>
                <a:latin typeface="Open Sans"/>
                <a:ea typeface="Open Sans"/>
                <a:cs typeface="Open Sans"/>
                <a:sym typeface="Open Sans"/>
              </a:rPr>
              <a:t>10 1077  20 66  </a:t>
            </a:r>
            <a:r>
              <a:rPr lang="es">
                <a:solidFill>
                  <a:srgbClr val="FF0000"/>
                </a:solidFill>
                <a:latin typeface="Open Sans"/>
                <a:ea typeface="Open Sans"/>
                <a:cs typeface="Open Sans"/>
                <a:sym typeface="Open Sans"/>
              </a:rPr>
              <a:t>0   0    0   0  0    0</a:t>
            </a:r>
            <a:endParaRPr>
              <a:solidFill>
                <a:srgbClr val="FF0000"/>
              </a:solidFill>
              <a:latin typeface="Open Sans"/>
              <a:ea typeface="Open Sans"/>
              <a:cs typeface="Open Sans"/>
              <a:sym typeface="Open Sans"/>
            </a:endParaRPr>
          </a:p>
        </p:txBody>
      </p:sp>
      <p:sp>
        <p:nvSpPr>
          <p:cNvPr id="567" name="Google Shape;567;gdca01f1238_0_32"/>
          <p:cNvSpPr txBox="1"/>
          <p:nvPr/>
        </p:nvSpPr>
        <p:spPr>
          <a:xfrm>
            <a:off x="490775" y="3960200"/>
            <a:ext cx="99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Open Sans"/>
                <a:ea typeface="Open Sans"/>
                <a:cs typeface="Open Sans"/>
                <a:sym typeface="Open Sans"/>
              </a:rPr>
              <a:t>M = [ </a:t>
            </a:r>
            <a:endParaRPr b="1">
              <a:latin typeface="Open Sans"/>
              <a:ea typeface="Open Sans"/>
              <a:cs typeface="Open Sans"/>
              <a:sym typeface="Open Sans"/>
            </a:endParaRPr>
          </a:p>
        </p:txBody>
      </p:sp>
      <p:sp>
        <p:nvSpPr>
          <p:cNvPr id="568" name="Google Shape;568;gdca01f1238_0_32"/>
          <p:cNvSpPr txBox="1"/>
          <p:nvPr/>
        </p:nvSpPr>
        <p:spPr>
          <a:xfrm>
            <a:off x="3713325" y="3986400"/>
            <a:ext cx="99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Open Sans"/>
                <a:ea typeface="Open Sans"/>
                <a:cs typeface="Open Sans"/>
                <a:sym typeface="Open Sans"/>
              </a:rPr>
              <a:t>]</a:t>
            </a:r>
            <a:r>
              <a:rPr lang="es">
                <a:latin typeface="Open Sans"/>
                <a:ea typeface="Open Sans"/>
                <a:cs typeface="Open Sans"/>
                <a:sym typeface="Open Sans"/>
              </a:rPr>
              <a:t> </a:t>
            </a:r>
            <a:endParaRPr>
              <a:latin typeface="Open Sans"/>
              <a:ea typeface="Open Sans"/>
              <a:cs typeface="Open Sans"/>
              <a:sym typeface="Open Sans"/>
            </a:endParaRPr>
          </a:p>
        </p:txBody>
      </p:sp>
      <p:sp>
        <p:nvSpPr>
          <p:cNvPr id="569" name="Google Shape;569;gdca01f1238_0_32"/>
          <p:cNvSpPr txBox="1"/>
          <p:nvPr/>
        </p:nvSpPr>
        <p:spPr>
          <a:xfrm>
            <a:off x="3704025" y="3939600"/>
            <a:ext cx="5517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          index: 1 … </a:t>
            </a:r>
            <a:r>
              <a:rPr lang="es">
                <a:solidFill>
                  <a:schemeClr val="dk1"/>
                </a:solidFill>
                <a:latin typeface="Open Sans"/>
                <a:ea typeface="Open Sans"/>
                <a:cs typeface="Open Sans"/>
                <a:sym typeface="Open Sans"/>
              </a:rPr>
              <a:t>10 … 20… 32 33 .. 64 … 66.. 128 .. 1077 … </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                      0      1      1      1     1      1        1     1          1</a:t>
            </a:r>
            <a:endParaRPr>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                      0      1      1      0     0      0        1     0          1</a:t>
            </a:r>
            <a:endParaRPr>
              <a:latin typeface="Open Sans"/>
              <a:ea typeface="Open Sans"/>
              <a:cs typeface="Open Sans"/>
              <a:sym typeface="Open Sans"/>
            </a:endParaRPr>
          </a:p>
        </p:txBody>
      </p:sp>
      <p:sp>
        <p:nvSpPr>
          <p:cNvPr id="570" name="Google Shape;570;gdca01f1238_0_32"/>
          <p:cNvSpPr txBox="1"/>
          <p:nvPr/>
        </p:nvSpPr>
        <p:spPr>
          <a:xfrm>
            <a:off x="4232100" y="4192375"/>
            <a:ext cx="83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Open Sans"/>
                <a:ea typeface="Open Sans"/>
                <a:cs typeface="Open Sans"/>
                <a:sym typeface="Open Sans"/>
              </a:rPr>
              <a:t>M = [</a:t>
            </a:r>
            <a:r>
              <a:rPr lang="es">
                <a:latin typeface="Open Sans"/>
                <a:ea typeface="Open Sans"/>
                <a:cs typeface="Open Sans"/>
                <a:sym typeface="Open Sans"/>
              </a:rPr>
              <a:t> </a:t>
            </a:r>
            <a:endParaRPr>
              <a:latin typeface="Open Sans"/>
              <a:ea typeface="Open Sans"/>
              <a:cs typeface="Open Sans"/>
              <a:sym typeface="Open Sans"/>
            </a:endParaRPr>
          </a:p>
        </p:txBody>
      </p:sp>
      <p:sp>
        <p:nvSpPr>
          <p:cNvPr id="571" name="Google Shape;571;gdca01f1238_0_32"/>
          <p:cNvSpPr txBox="1"/>
          <p:nvPr/>
        </p:nvSpPr>
        <p:spPr>
          <a:xfrm>
            <a:off x="8149493" y="4192375"/>
            <a:ext cx="42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Open Sans"/>
                <a:ea typeface="Open Sans"/>
                <a:cs typeface="Open Sans"/>
                <a:sym typeface="Open Sans"/>
              </a:rPr>
              <a:t>]</a:t>
            </a:r>
            <a:r>
              <a:rPr lang="es">
                <a:latin typeface="Open Sans"/>
                <a:ea typeface="Open Sans"/>
                <a:cs typeface="Open Sans"/>
                <a:sym typeface="Open Sans"/>
              </a:rPr>
              <a:t> </a:t>
            </a:r>
            <a:endParaRPr>
              <a:latin typeface="Open Sans"/>
              <a:ea typeface="Open Sans"/>
              <a:cs typeface="Open Sans"/>
              <a:sym typeface="Open Sans"/>
            </a:endParaRPr>
          </a:p>
        </p:txBody>
      </p:sp>
      <p:cxnSp>
        <p:nvCxnSpPr>
          <p:cNvPr id="572" name="Google Shape;572;gdca01f1238_0_32"/>
          <p:cNvCxnSpPr>
            <a:stCxn id="560" idx="1"/>
          </p:cNvCxnSpPr>
          <p:nvPr/>
        </p:nvCxnSpPr>
        <p:spPr>
          <a:xfrm rot="10800000">
            <a:off x="3369175" y="757600"/>
            <a:ext cx="2900700" cy="493200"/>
          </a:xfrm>
          <a:prstGeom prst="straightConnector1">
            <a:avLst/>
          </a:prstGeom>
          <a:noFill/>
          <a:ln cap="flat" cmpd="sng" w="19050">
            <a:solidFill>
              <a:srgbClr val="FF0000"/>
            </a:solidFill>
            <a:prstDash val="solid"/>
            <a:round/>
            <a:headEnd len="med" w="med" type="none"/>
            <a:tailEnd len="med" w="med" type="triangle"/>
          </a:ln>
        </p:spPr>
      </p:cxnSp>
      <p:cxnSp>
        <p:nvCxnSpPr>
          <p:cNvPr id="573" name="Google Shape;573;gdca01f1238_0_32"/>
          <p:cNvCxnSpPr/>
          <p:nvPr/>
        </p:nvCxnSpPr>
        <p:spPr>
          <a:xfrm rot="10800000">
            <a:off x="3428875" y="996700"/>
            <a:ext cx="2917200" cy="787500"/>
          </a:xfrm>
          <a:prstGeom prst="straightConnector1">
            <a:avLst/>
          </a:prstGeom>
          <a:noFill/>
          <a:ln cap="flat" cmpd="sng" w="19050">
            <a:solidFill>
              <a:srgbClr val="FF0000"/>
            </a:solidFill>
            <a:prstDash val="solid"/>
            <a:round/>
            <a:headEnd len="med" w="med" type="none"/>
            <a:tailEnd len="med" w="med" type="triangle"/>
          </a:ln>
        </p:spPr>
      </p:cxnSp>
      <p:sp>
        <p:nvSpPr>
          <p:cNvPr id="574" name="Google Shape;574;gdca01f1238_0_32"/>
          <p:cNvSpPr txBox="1"/>
          <p:nvPr/>
        </p:nvSpPr>
        <p:spPr>
          <a:xfrm>
            <a:off x="5377200" y="3618400"/>
            <a:ext cx="19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Open Sans"/>
                <a:ea typeface="Open Sans"/>
                <a:cs typeface="Open Sans"/>
                <a:sym typeface="Open Sans"/>
              </a:rPr>
              <a:t>One-hot encoding</a:t>
            </a:r>
            <a:endParaRPr b="1">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gdca01f1238_0_62"/>
          <p:cNvPicPr preferRelativeResize="0"/>
          <p:nvPr/>
        </p:nvPicPr>
        <p:blipFill>
          <a:blip r:embed="rId3">
            <a:alphaModFix/>
          </a:blip>
          <a:stretch>
            <a:fillRect/>
          </a:stretch>
        </p:blipFill>
        <p:spPr>
          <a:xfrm>
            <a:off x="490763" y="280675"/>
            <a:ext cx="5857875" cy="2019300"/>
          </a:xfrm>
          <a:prstGeom prst="rect">
            <a:avLst/>
          </a:prstGeom>
          <a:noFill/>
          <a:ln>
            <a:noFill/>
          </a:ln>
        </p:spPr>
      </p:pic>
      <p:sp>
        <p:nvSpPr>
          <p:cNvPr id="580" name="Google Shape;580;gdca01f1238_0_62"/>
          <p:cNvSpPr txBox="1"/>
          <p:nvPr/>
        </p:nvSpPr>
        <p:spPr>
          <a:xfrm>
            <a:off x="6269875" y="943000"/>
            <a:ext cx="280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Open Sans"/>
                <a:ea typeface="Open Sans"/>
                <a:cs typeface="Open Sans"/>
                <a:sym typeface="Open Sans"/>
              </a:rPr>
              <a:t>M1</a:t>
            </a:r>
            <a:r>
              <a:rPr lang="es">
                <a:latin typeface="Open Sans"/>
                <a:ea typeface="Open Sans"/>
                <a:cs typeface="Open Sans"/>
                <a:sym typeface="Open Sans"/>
              </a:rPr>
              <a:t>: the river was full of people</a:t>
            </a:r>
            <a:endParaRPr>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sitting in the bank</a:t>
            </a:r>
            <a:endParaRPr>
              <a:latin typeface="Open Sans"/>
              <a:ea typeface="Open Sans"/>
              <a:cs typeface="Open Sans"/>
              <a:sym typeface="Open Sans"/>
            </a:endParaRPr>
          </a:p>
        </p:txBody>
      </p:sp>
      <p:sp>
        <p:nvSpPr>
          <p:cNvPr id="581" name="Google Shape;581;gdca01f1238_0_62"/>
          <p:cNvSpPr txBox="1"/>
          <p:nvPr/>
        </p:nvSpPr>
        <p:spPr>
          <a:xfrm>
            <a:off x="6269875" y="1634375"/>
            <a:ext cx="296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Open Sans"/>
                <a:ea typeface="Open Sans"/>
                <a:cs typeface="Open Sans"/>
                <a:sym typeface="Open Sans"/>
              </a:rPr>
              <a:t>M2</a:t>
            </a:r>
            <a:r>
              <a:rPr lang="es">
                <a:latin typeface="Open Sans"/>
                <a:ea typeface="Open Sans"/>
                <a:cs typeface="Open Sans"/>
                <a:sym typeface="Open Sans"/>
              </a:rPr>
              <a:t>: the river was full</a:t>
            </a:r>
            <a:endParaRPr>
              <a:latin typeface="Open Sans"/>
              <a:ea typeface="Open Sans"/>
              <a:cs typeface="Open Sans"/>
              <a:sym typeface="Open Sans"/>
            </a:endParaRPr>
          </a:p>
        </p:txBody>
      </p:sp>
      <p:sp>
        <p:nvSpPr>
          <p:cNvPr id="582" name="Google Shape;582;gdca01f1238_0_62"/>
          <p:cNvSpPr txBox="1"/>
          <p:nvPr/>
        </p:nvSpPr>
        <p:spPr>
          <a:xfrm>
            <a:off x="405900" y="2670350"/>
            <a:ext cx="280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Open Sans"/>
                <a:ea typeface="Open Sans"/>
                <a:cs typeface="Open Sans"/>
                <a:sym typeface="Open Sans"/>
              </a:rPr>
              <a:t>M1</a:t>
            </a:r>
            <a:r>
              <a:rPr lang="es">
                <a:latin typeface="Open Sans"/>
                <a:ea typeface="Open Sans"/>
                <a:cs typeface="Open Sans"/>
                <a:sym typeface="Open Sans"/>
              </a:rPr>
              <a:t>: the river was full of people</a:t>
            </a:r>
            <a:endParaRPr>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sitting in the bank</a:t>
            </a:r>
            <a:endParaRPr>
              <a:latin typeface="Open Sans"/>
              <a:ea typeface="Open Sans"/>
              <a:cs typeface="Open Sans"/>
              <a:sym typeface="Open Sans"/>
            </a:endParaRPr>
          </a:p>
        </p:txBody>
      </p:sp>
      <p:sp>
        <p:nvSpPr>
          <p:cNvPr id="583" name="Google Shape;583;gdca01f1238_0_62"/>
          <p:cNvSpPr txBox="1"/>
          <p:nvPr/>
        </p:nvSpPr>
        <p:spPr>
          <a:xfrm>
            <a:off x="405900" y="3351525"/>
            <a:ext cx="280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Open Sans"/>
                <a:ea typeface="Open Sans"/>
                <a:cs typeface="Open Sans"/>
                <a:sym typeface="Open Sans"/>
              </a:rPr>
              <a:t>M2</a:t>
            </a:r>
            <a:r>
              <a:rPr lang="es">
                <a:latin typeface="Open Sans"/>
                <a:ea typeface="Open Sans"/>
                <a:cs typeface="Open Sans"/>
                <a:sym typeface="Open Sans"/>
              </a:rPr>
              <a:t>: the bank was full</a:t>
            </a:r>
            <a:endParaRPr>
              <a:latin typeface="Open Sans"/>
              <a:ea typeface="Open Sans"/>
              <a:cs typeface="Open Sans"/>
              <a:sym typeface="Open Sans"/>
            </a:endParaRPr>
          </a:p>
        </p:txBody>
      </p:sp>
      <p:sp>
        <p:nvSpPr>
          <p:cNvPr id="584" name="Google Shape;584;gdca01f1238_0_62"/>
          <p:cNvSpPr txBox="1"/>
          <p:nvPr/>
        </p:nvSpPr>
        <p:spPr>
          <a:xfrm>
            <a:off x="3329400" y="2716650"/>
            <a:ext cx="42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Open Sans"/>
                <a:ea typeface="Open Sans"/>
                <a:cs typeface="Open Sans"/>
                <a:sym typeface="Open Sans"/>
              </a:rPr>
              <a:t>M1</a:t>
            </a:r>
            <a:r>
              <a:rPr lang="es">
                <a:latin typeface="Open Sans"/>
                <a:ea typeface="Open Sans"/>
                <a:cs typeface="Open Sans"/>
                <a:sym typeface="Open Sans"/>
              </a:rPr>
              <a:t>: 10 128 20 66 33 32 64 0 10 1077</a:t>
            </a:r>
            <a:endParaRPr>
              <a:latin typeface="Open Sans"/>
              <a:ea typeface="Open Sans"/>
              <a:cs typeface="Open Sans"/>
              <a:sym typeface="Open Sans"/>
            </a:endParaRPr>
          </a:p>
        </p:txBody>
      </p:sp>
      <p:sp>
        <p:nvSpPr>
          <p:cNvPr id="585" name="Google Shape;585;gdca01f1238_0_62"/>
          <p:cNvSpPr txBox="1"/>
          <p:nvPr/>
        </p:nvSpPr>
        <p:spPr>
          <a:xfrm>
            <a:off x="3315900" y="3351525"/>
            <a:ext cx="426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Open Sans"/>
                <a:ea typeface="Open Sans"/>
                <a:cs typeface="Open Sans"/>
                <a:sym typeface="Open Sans"/>
              </a:rPr>
              <a:t>M2</a:t>
            </a:r>
            <a:r>
              <a:rPr lang="es">
                <a:latin typeface="Open Sans"/>
                <a:ea typeface="Open Sans"/>
                <a:cs typeface="Open Sans"/>
                <a:sym typeface="Open Sans"/>
              </a:rPr>
              <a:t>: 10 1077 20 66 </a:t>
            </a:r>
            <a:endParaRPr>
              <a:latin typeface="Open Sans"/>
              <a:ea typeface="Open Sans"/>
              <a:cs typeface="Open Sans"/>
              <a:sym typeface="Open Sans"/>
            </a:endParaRPr>
          </a:p>
        </p:txBody>
      </p:sp>
      <p:sp>
        <p:nvSpPr>
          <p:cNvPr id="586" name="Google Shape;586;gdca01f1238_0_62"/>
          <p:cNvSpPr txBox="1"/>
          <p:nvPr/>
        </p:nvSpPr>
        <p:spPr>
          <a:xfrm>
            <a:off x="454550" y="3893500"/>
            <a:ext cx="368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          </a:t>
            </a:r>
            <a:r>
              <a:rPr lang="es">
                <a:solidFill>
                  <a:schemeClr val="dk1"/>
                </a:solidFill>
                <a:latin typeface="Open Sans"/>
                <a:ea typeface="Open Sans"/>
                <a:cs typeface="Open Sans"/>
                <a:sym typeface="Open Sans"/>
              </a:rPr>
              <a:t>10 128    20 66 33 32 64 0 10 1077</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          </a:t>
            </a:r>
            <a:r>
              <a:rPr lang="es">
                <a:solidFill>
                  <a:schemeClr val="dk1"/>
                </a:solidFill>
                <a:latin typeface="Open Sans"/>
                <a:ea typeface="Open Sans"/>
                <a:cs typeface="Open Sans"/>
                <a:sym typeface="Open Sans"/>
              </a:rPr>
              <a:t>10 1077  20 66  </a:t>
            </a:r>
            <a:r>
              <a:rPr lang="es">
                <a:solidFill>
                  <a:srgbClr val="FF0000"/>
                </a:solidFill>
                <a:latin typeface="Open Sans"/>
                <a:ea typeface="Open Sans"/>
                <a:cs typeface="Open Sans"/>
                <a:sym typeface="Open Sans"/>
              </a:rPr>
              <a:t>0   0    0   0  0    0</a:t>
            </a:r>
            <a:endParaRPr>
              <a:solidFill>
                <a:srgbClr val="FF0000"/>
              </a:solidFill>
              <a:latin typeface="Open Sans"/>
              <a:ea typeface="Open Sans"/>
              <a:cs typeface="Open Sans"/>
              <a:sym typeface="Open Sans"/>
            </a:endParaRPr>
          </a:p>
        </p:txBody>
      </p:sp>
      <p:sp>
        <p:nvSpPr>
          <p:cNvPr id="587" name="Google Shape;587;gdca01f1238_0_62"/>
          <p:cNvSpPr txBox="1"/>
          <p:nvPr/>
        </p:nvSpPr>
        <p:spPr>
          <a:xfrm>
            <a:off x="490775" y="3960200"/>
            <a:ext cx="99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Open Sans"/>
                <a:ea typeface="Open Sans"/>
                <a:cs typeface="Open Sans"/>
                <a:sym typeface="Open Sans"/>
              </a:rPr>
              <a:t>M = [ </a:t>
            </a:r>
            <a:endParaRPr b="1">
              <a:latin typeface="Open Sans"/>
              <a:ea typeface="Open Sans"/>
              <a:cs typeface="Open Sans"/>
              <a:sym typeface="Open Sans"/>
            </a:endParaRPr>
          </a:p>
        </p:txBody>
      </p:sp>
      <p:sp>
        <p:nvSpPr>
          <p:cNvPr id="588" name="Google Shape;588;gdca01f1238_0_62"/>
          <p:cNvSpPr txBox="1"/>
          <p:nvPr/>
        </p:nvSpPr>
        <p:spPr>
          <a:xfrm>
            <a:off x="3713325" y="3986400"/>
            <a:ext cx="99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Open Sans"/>
                <a:ea typeface="Open Sans"/>
                <a:cs typeface="Open Sans"/>
                <a:sym typeface="Open Sans"/>
              </a:rPr>
              <a:t>]</a:t>
            </a:r>
            <a:r>
              <a:rPr lang="es">
                <a:latin typeface="Open Sans"/>
                <a:ea typeface="Open Sans"/>
                <a:cs typeface="Open Sans"/>
                <a:sym typeface="Open Sans"/>
              </a:rPr>
              <a:t> </a:t>
            </a:r>
            <a:endParaRPr>
              <a:latin typeface="Open Sans"/>
              <a:ea typeface="Open Sans"/>
              <a:cs typeface="Open Sans"/>
              <a:sym typeface="Open Sans"/>
            </a:endParaRPr>
          </a:p>
        </p:txBody>
      </p:sp>
      <p:sp>
        <p:nvSpPr>
          <p:cNvPr id="589" name="Google Shape;589;gdca01f1238_0_62"/>
          <p:cNvSpPr txBox="1"/>
          <p:nvPr/>
        </p:nvSpPr>
        <p:spPr>
          <a:xfrm>
            <a:off x="3704025" y="3939600"/>
            <a:ext cx="5517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          index: 1 … </a:t>
            </a:r>
            <a:r>
              <a:rPr lang="es">
                <a:solidFill>
                  <a:schemeClr val="dk1"/>
                </a:solidFill>
                <a:latin typeface="Open Sans"/>
                <a:ea typeface="Open Sans"/>
                <a:cs typeface="Open Sans"/>
                <a:sym typeface="Open Sans"/>
              </a:rPr>
              <a:t>10 … 20… 32 33 .. 64 … 66.. 128 .. 1077 … </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                      0      1      1      1     1      1        1     1          1</a:t>
            </a:r>
            <a:endParaRPr>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                      0      1      1      0     0      0        1     0          1</a:t>
            </a:r>
            <a:endParaRPr>
              <a:latin typeface="Open Sans"/>
              <a:ea typeface="Open Sans"/>
              <a:cs typeface="Open Sans"/>
              <a:sym typeface="Open Sans"/>
            </a:endParaRPr>
          </a:p>
        </p:txBody>
      </p:sp>
      <p:sp>
        <p:nvSpPr>
          <p:cNvPr id="590" name="Google Shape;590;gdca01f1238_0_62"/>
          <p:cNvSpPr txBox="1"/>
          <p:nvPr/>
        </p:nvSpPr>
        <p:spPr>
          <a:xfrm>
            <a:off x="4232100" y="4192375"/>
            <a:ext cx="83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Open Sans"/>
                <a:ea typeface="Open Sans"/>
                <a:cs typeface="Open Sans"/>
                <a:sym typeface="Open Sans"/>
              </a:rPr>
              <a:t>M = [</a:t>
            </a:r>
            <a:r>
              <a:rPr lang="es">
                <a:latin typeface="Open Sans"/>
                <a:ea typeface="Open Sans"/>
                <a:cs typeface="Open Sans"/>
                <a:sym typeface="Open Sans"/>
              </a:rPr>
              <a:t> </a:t>
            </a:r>
            <a:endParaRPr>
              <a:latin typeface="Open Sans"/>
              <a:ea typeface="Open Sans"/>
              <a:cs typeface="Open Sans"/>
              <a:sym typeface="Open Sans"/>
            </a:endParaRPr>
          </a:p>
        </p:txBody>
      </p:sp>
      <p:sp>
        <p:nvSpPr>
          <p:cNvPr id="591" name="Google Shape;591;gdca01f1238_0_62"/>
          <p:cNvSpPr txBox="1"/>
          <p:nvPr/>
        </p:nvSpPr>
        <p:spPr>
          <a:xfrm>
            <a:off x="8149493" y="4192375"/>
            <a:ext cx="42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Open Sans"/>
                <a:ea typeface="Open Sans"/>
                <a:cs typeface="Open Sans"/>
                <a:sym typeface="Open Sans"/>
              </a:rPr>
              <a:t>]</a:t>
            </a:r>
            <a:r>
              <a:rPr lang="es">
                <a:latin typeface="Open Sans"/>
                <a:ea typeface="Open Sans"/>
                <a:cs typeface="Open Sans"/>
                <a:sym typeface="Open Sans"/>
              </a:rPr>
              <a:t> </a:t>
            </a:r>
            <a:endParaRPr>
              <a:latin typeface="Open Sans"/>
              <a:ea typeface="Open Sans"/>
              <a:cs typeface="Open Sans"/>
              <a:sym typeface="Open Sans"/>
            </a:endParaRPr>
          </a:p>
        </p:txBody>
      </p:sp>
      <p:cxnSp>
        <p:nvCxnSpPr>
          <p:cNvPr id="592" name="Google Shape;592;gdca01f1238_0_62"/>
          <p:cNvCxnSpPr>
            <a:stCxn id="580" idx="1"/>
          </p:cNvCxnSpPr>
          <p:nvPr/>
        </p:nvCxnSpPr>
        <p:spPr>
          <a:xfrm rot="10800000">
            <a:off x="3369175" y="757600"/>
            <a:ext cx="2900700" cy="493200"/>
          </a:xfrm>
          <a:prstGeom prst="straightConnector1">
            <a:avLst/>
          </a:prstGeom>
          <a:noFill/>
          <a:ln cap="flat" cmpd="sng" w="19050">
            <a:solidFill>
              <a:srgbClr val="FF0000"/>
            </a:solidFill>
            <a:prstDash val="solid"/>
            <a:round/>
            <a:headEnd len="med" w="med" type="none"/>
            <a:tailEnd len="med" w="med" type="triangle"/>
          </a:ln>
        </p:spPr>
      </p:cxnSp>
      <p:cxnSp>
        <p:nvCxnSpPr>
          <p:cNvPr id="593" name="Google Shape;593;gdca01f1238_0_62"/>
          <p:cNvCxnSpPr/>
          <p:nvPr/>
        </p:nvCxnSpPr>
        <p:spPr>
          <a:xfrm rot="10800000">
            <a:off x="3428875" y="996700"/>
            <a:ext cx="2917200" cy="787500"/>
          </a:xfrm>
          <a:prstGeom prst="straightConnector1">
            <a:avLst/>
          </a:prstGeom>
          <a:noFill/>
          <a:ln cap="flat" cmpd="sng" w="19050">
            <a:solidFill>
              <a:srgbClr val="FF0000"/>
            </a:solidFill>
            <a:prstDash val="solid"/>
            <a:round/>
            <a:headEnd len="med" w="med" type="none"/>
            <a:tailEnd len="med" w="med" type="triangle"/>
          </a:ln>
        </p:spPr>
      </p:cxnSp>
      <p:sp>
        <p:nvSpPr>
          <p:cNvPr id="594" name="Google Shape;594;gdca01f1238_0_62"/>
          <p:cNvSpPr txBox="1"/>
          <p:nvPr/>
        </p:nvSpPr>
        <p:spPr>
          <a:xfrm>
            <a:off x="5377200" y="3618400"/>
            <a:ext cx="191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Open Sans"/>
                <a:ea typeface="Open Sans"/>
                <a:cs typeface="Open Sans"/>
                <a:sym typeface="Open Sans"/>
              </a:rPr>
              <a:t>One-hot encoding</a:t>
            </a:r>
            <a:endParaRPr b="1">
              <a:latin typeface="Open Sans"/>
              <a:ea typeface="Open Sans"/>
              <a:cs typeface="Open Sans"/>
              <a:sym typeface="Open Sans"/>
            </a:endParaRPr>
          </a:p>
        </p:txBody>
      </p:sp>
      <p:sp>
        <p:nvSpPr>
          <p:cNvPr id="595" name="Google Shape;595;gdca01f1238_0_62"/>
          <p:cNvSpPr/>
          <p:nvPr/>
        </p:nvSpPr>
        <p:spPr>
          <a:xfrm>
            <a:off x="5053800" y="4246375"/>
            <a:ext cx="323400" cy="26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gdca01f1238_0_62"/>
          <p:cNvSpPr txBox="1"/>
          <p:nvPr/>
        </p:nvSpPr>
        <p:spPr>
          <a:xfrm>
            <a:off x="697775" y="4520150"/>
            <a:ext cx="672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tf = number of times the 10 (the) appears in the document</a:t>
            </a:r>
            <a:endParaRPr>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idf = number of total documents/ number of documents the term appears </a:t>
            </a:r>
            <a:endParaRPr>
              <a:latin typeface="Open Sans"/>
              <a:ea typeface="Open Sans"/>
              <a:cs typeface="Open Sans"/>
              <a:sym typeface="Open Sans"/>
            </a:endParaRPr>
          </a:p>
        </p:txBody>
      </p:sp>
      <p:sp>
        <p:nvSpPr>
          <p:cNvPr id="597" name="Google Shape;597;gdca01f1238_0_62"/>
          <p:cNvSpPr/>
          <p:nvPr/>
        </p:nvSpPr>
        <p:spPr>
          <a:xfrm>
            <a:off x="7189525" y="4493000"/>
            <a:ext cx="1724100" cy="6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tfidf is high for non common words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gdc387f01bc_1_480"/>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s"/>
              <a:t>Wrapping up:</a:t>
            </a:r>
            <a:endParaRPr/>
          </a:p>
        </p:txBody>
      </p:sp>
      <p:sp>
        <p:nvSpPr>
          <p:cNvPr id="603" name="Google Shape;603;gdc387f01bc_1_480"/>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s" sz="1200"/>
              <a:t>Sentiment classification task: for each movie review find if it is positive or negative </a:t>
            </a:r>
            <a:endParaRPr sz="1200"/>
          </a:p>
        </p:txBody>
      </p:sp>
      <p:pic>
        <p:nvPicPr>
          <p:cNvPr id="604" name="Google Shape;604;gdc387f01bc_1_480"/>
          <p:cNvPicPr preferRelativeResize="0"/>
          <p:nvPr/>
        </p:nvPicPr>
        <p:blipFill rotWithShape="1">
          <a:blip r:embed="rId3">
            <a:alphaModFix/>
          </a:blip>
          <a:srcRect b="0" l="0" r="0" t="0"/>
          <a:stretch/>
        </p:blipFill>
        <p:spPr>
          <a:xfrm>
            <a:off x="2131925" y="1852398"/>
            <a:ext cx="4483299" cy="2688350"/>
          </a:xfrm>
          <a:prstGeom prst="rect">
            <a:avLst/>
          </a:prstGeom>
          <a:noFill/>
          <a:ln>
            <a:noFill/>
          </a:ln>
        </p:spPr>
      </p:pic>
      <p:cxnSp>
        <p:nvCxnSpPr>
          <p:cNvPr id="605" name="Google Shape;605;gdc387f01bc_1_480"/>
          <p:cNvCxnSpPr/>
          <p:nvPr/>
        </p:nvCxnSpPr>
        <p:spPr>
          <a:xfrm>
            <a:off x="1329525" y="2712875"/>
            <a:ext cx="1034100" cy="0"/>
          </a:xfrm>
          <a:prstGeom prst="straightConnector1">
            <a:avLst/>
          </a:prstGeom>
          <a:noFill/>
          <a:ln cap="flat" cmpd="sng" w="9525">
            <a:solidFill>
              <a:schemeClr val="dk2"/>
            </a:solidFill>
            <a:prstDash val="solid"/>
            <a:round/>
            <a:headEnd len="sm" w="sm" type="none"/>
            <a:tailEnd len="med" w="med" type="triangle"/>
          </a:ln>
        </p:spPr>
      </p:cxnSp>
      <p:cxnSp>
        <p:nvCxnSpPr>
          <p:cNvPr id="606" name="Google Shape;606;gdc387f01bc_1_480"/>
          <p:cNvCxnSpPr/>
          <p:nvPr/>
        </p:nvCxnSpPr>
        <p:spPr>
          <a:xfrm>
            <a:off x="1342950" y="29478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607" name="Google Shape;607;gdc387f01bc_1_480"/>
          <p:cNvCxnSpPr/>
          <p:nvPr/>
        </p:nvCxnSpPr>
        <p:spPr>
          <a:xfrm>
            <a:off x="1342950" y="31764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608" name="Google Shape;608;gdc387f01bc_1_480"/>
          <p:cNvCxnSpPr/>
          <p:nvPr/>
        </p:nvCxnSpPr>
        <p:spPr>
          <a:xfrm>
            <a:off x="1342950" y="34050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609" name="Google Shape;609;gdc387f01bc_1_480"/>
          <p:cNvCxnSpPr/>
          <p:nvPr/>
        </p:nvCxnSpPr>
        <p:spPr>
          <a:xfrm>
            <a:off x="1342950" y="36336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610" name="Google Shape;610;gdc387f01bc_1_480"/>
          <p:cNvCxnSpPr/>
          <p:nvPr/>
        </p:nvCxnSpPr>
        <p:spPr>
          <a:xfrm>
            <a:off x="1342950" y="38622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611" name="Google Shape;611;gdc387f01bc_1_480"/>
          <p:cNvCxnSpPr/>
          <p:nvPr/>
        </p:nvCxnSpPr>
        <p:spPr>
          <a:xfrm>
            <a:off x="1342950" y="40908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612" name="Google Shape;612;gdc387f01bc_1_480"/>
          <p:cNvCxnSpPr/>
          <p:nvPr/>
        </p:nvCxnSpPr>
        <p:spPr>
          <a:xfrm>
            <a:off x="1342950" y="4319400"/>
            <a:ext cx="1047600" cy="0"/>
          </a:xfrm>
          <a:prstGeom prst="straightConnector1">
            <a:avLst/>
          </a:prstGeom>
          <a:noFill/>
          <a:ln cap="flat" cmpd="sng" w="9525">
            <a:solidFill>
              <a:schemeClr val="dk2"/>
            </a:solidFill>
            <a:prstDash val="solid"/>
            <a:round/>
            <a:headEnd len="sm" w="sm" type="none"/>
            <a:tailEnd len="med" w="med" type="triangle"/>
          </a:ln>
        </p:spPr>
      </p:cxnSp>
      <p:sp>
        <p:nvSpPr>
          <p:cNvPr id="613" name="Google Shape;613;gdc387f01bc_1_480"/>
          <p:cNvSpPr txBox="1"/>
          <p:nvPr/>
        </p:nvSpPr>
        <p:spPr>
          <a:xfrm>
            <a:off x="7627625" y="1722125"/>
            <a:ext cx="5081700" cy="5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614" name="Google Shape;614;gdc387f01bc_1_480"/>
          <p:cNvSpPr/>
          <p:nvPr/>
        </p:nvSpPr>
        <p:spPr>
          <a:xfrm>
            <a:off x="235500" y="2465075"/>
            <a:ext cx="1334100" cy="211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s" sz="1200"/>
              <a:t>This </a:t>
            </a:r>
            <a:endParaRPr sz="1200"/>
          </a:p>
          <a:p>
            <a:pPr indent="0" lvl="0" marL="0" rtl="0" algn="r">
              <a:lnSpc>
                <a:spcPct val="115000"/>
              </a:lnSpc>
              <a:spcBef>
                <a:spcPts val="0"/>
              </a:spcBef>
              <a:spcAft>
                <a:spcPts val="0"/>
              </a:spcAft>
              <a:buNone/>
            </a:pPr>
            <a:r>
              <a:rPr lang="es" sz="1200"/>
              <a:t>was </a:t>
            </a:r>
            <a:endParaRPr sz="1200"/>
          </a:p>
          <a:p>
            <a:pPr indent="0" lvl="0" marL="0" rtl="0" algn="r">
              <a:lnSpc>
                <a:spcPct val="115000"/>
              </a:lnSpc>
              <a:spcBef>
                <a:spcPts val="0"/>
              </a:spcBef>
              <a:spcAft>
                <a:spcPts val="0"/>
              </a:spcAft>
              <a:buNone/>
            </a:pPr>
            <a:r>
              <a:rPr lang="es" sz="1200"/>
              <a:t>the </a:t>
            </a:r>
            <a:endParaRPr sz="1200"/>
          </a:p>
          <a:p>
            <a:pPr indent="0" lvl="0" marL="0" rtl="0" algn="r">
              <a:lnSpc>
                <a:spcPct val="115000"/>
              </a:lnSpc>
              <a:spcBef>
                <a:spcPts val="0"/>
              </a:spcBef>
              <a:spcAft>
                <a:spcPts val="0"/>
              </a:spcAft>
              <a:buNone/>
            </a:pPr>
            <a:r>
              <a:rPr lang="es" sz="1200"/>
              <a:t>best </a:t>
            </a:r>
            <a:endParaRPr sz="1200"/>
          </a:p>
          <a:p>
            <a:pPr indent="0" lvl="0" marL="0" rtl="0" algn="r">
              <a:lnSpc>
                <a:spcPct val="115000"/>
              </a:lnSpc>
              <a:spcBef>
                <a:spcPts val="0"/>
              </a:spcBef>
              <a:spcAft>
                <a:spcPts val="0"/>
              </a:spcAft>
              <a:buNone/>
            </a:pPr>
            <a:r>
              <a:rPr lang="es" sz="1200"/>
              <a:t>movie</a:t>
            </a:r>
            <a:endParaRPr sz="1200"/>
          </a:p>
          <a:p>
            <a:pPr indent="0" lvl="0" marL="0" rtl="0" algn="r">
              <a:lnSpc>
                <a:spcPct val="115000"/>
              </a:lnSpc>
              <a:spcBef>
                <a:spcPts val="0"/>
              </a:spcBef>
              <a:spcAft>
                <a:spcPts val="0"/>
              </a:spcAft>
              <a:buNone/>
            </a:pPr>
            <a:r>
              <a:rPr lang="es" sz="1200"/>
              <a:t>I </a:t>
            </a:r>
            <a:endParaRPr sz="1200"/>
          </a:p>
          <a:p>
            <a:pPr indent="0" lvl="0" marL="0" rtl="0" algn="r">
              <a:lnSpc>
                <a:spcPct val="115000"/>
              </a:lnSpc>
              <a:spcBef>
                <a:spcPts val="0"/>
              </a:spcBef>
              <a:spcAft>
                <a:spcPts val="0"/>
              </a:spcAft>
              <a:buNone/>
            </a:pPr>
            <a:r>
              <a:rPr lang="es" sz="1200"/>
              <a:t>‘ve</a:t>
            </a:r>
            <a:endParaRPr sz="1200"/>
          </a:p>
          <a:p>
            <a:pPr indent="0" lvl="0" marL="0" rtl="0" algn="r">
              <a:lnSpc>
                <a:spcPct val="115000"/>
              </a:lnSpc>
              <a:spcBef>
                <a:spcPts val="0"/>
              </a:spcBef>
              <a:spcAft>
                <a:spcPts val="0"/>
              </a:spcAft>
              <a:buNone/>
            </a:pPr>
            <a:r>
              <a:rPr lang="es" sz="1200"/>
              <a:t>seen</a:t>
            </a:r>
            <a:endParaRPr sz="1200"/>
          </a:p>
        </p:txBody>
      </p:sp>
      <p:sp>
        <p:nvSpPr>
          <p:cNvPr id="615" name="Google Shape;615;gdc387f01bc_1_480"/>
          <p:cNvSpPr txBox="1"/>
          <p:nvPr/>
        </p:nvSpPr>
        <p:spPr>
          <a:xfrm>
            <a:off x="512450" y="2131700"/>
            <a:ext cx="10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INPUT</a:t>
            </a:r>
            <a:endParaRPr>
              <a:latin typeface="Open Sans"/>
              <a:ea typeface="Open Sans"/>
              <a:cs typeface="Open Sans"/>
              <a:sym typeface="Open Sans"/>
            </a:endParaRPr>
          </a:p>
        </p:txBody>
      </p:sp>
      <p:sp>
        <p:nvSpPr>
          <p:cNvPr id="616" name="Google Shape;616;gdc387f01bc_1_480"/>
          <p:cNvSpPr txBox="1"/>
          <p:nvPr/>
        </p:nvSpPr>
        <p:spPr>
          <a:xfrm>
            <a:off x="7187100" y="2265050"/>
            <a:ext cx="10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Open Sans"/>
                <a:ea typeface="Open Sans"/>
                <a:cs typeface="Open Sans"/>
                <a:sym typeface="Open Sans"/>
              </a:rPr>
              <a:t>OUTPUT</a:t>
            </a:r>
            <a:endParaRPr>
              <a:solidFill>
                <a:schemeClr val="dk1"/>
              </a:solidFill>
              <a:latin typeface="Open Sans"/>
              <a:ea typeface="Open Sans"/>
              <a:cs typeface="Open Sans"/>
              <a:sym typeface="Open Sans"/>
            </a:endParaRPr>
          </a:p>
        </p:txBody>
      </p:sp>
      <p:pic>
        <p:nvPicPr>
          <p:cNvPr id="617" name="Google Shape;617;gdc387f01bc_1_480"/>
          <p:cNvPicPr preferRelativeResize="0"/>
          <p:nvPr/>
        </p:nvPicPr>
        <p:blipFill rotWithShape="1">
          <a:blip r:embed="rId4">
            <a:alphaModFix/>
          </a:blip>
          <a:srcRect b="0" l="0" r="0" t="0"/>
          <a:stretch/>
        </p:blipFill>
        <p:spPr>
          <a:xfrm>
            <a:off x="6774000" y="3246425"/>
            <a:ext cx="578829" cy="259475"/>
          </a:xfrm>
          <a:prstGeom prst="rect">
            <a:avLst/>
          </a:prstGeom>
          <a:noFill/>
          <a:ln>
            <a:noFill/>
          </a:ln>
        </p:spPr>
      </p:pic>
      <p:cxnSp>
        <p:nvCxnSpPr>
          <p:cNvPr id="618" name="Google Shape;618;gdc387f01bc_1_480"/>
          <p:cNvCxnSpPr>
            <a:endCxn id="617" idx="1"/>
          </p:cNvCxnSpPr>
          <p:nvPr/>
        </p:nvCxnSpPr>
        <p:spPr>
          <a:xfrm>
            <a:off x="6318600" y="3176362"/>
            <a:ext cx="455400" cy="199800"/>
          </a:xfrm>
          <a:prstGeom prst="straightConnector1">
            <a:avLst/>
          </a:prstGeom>
          <a:noFill/>
          <a:ln cap="flat" cmpd="sng" w="19050">
            <a:solidFill>
              <a:srgbClr val="212121"/>
            </a:solidFill>
            <a:prstDash val="solid"/>
            <a:round/>
            <a:headEnd len="sm" w="sm" type="none"/>
            <a:tailEnd len="med" w="med" type="triangle"/>
          </a:ln>
        </p:spPr>
      </p:cxnSp>
      <p:cxnSp>
        <p:nvCxnSpPr>
          <p:cNvPr id="619" name="Google Shape;619;gdc387f01bc_1_480"/>
          <p:cNvCxnSpPr>
            <a:endCxn id="617" idx="1"/>
          </p:cNvCxnSpPr>
          <p:nvPr/>
        </p:nvCxnSpPr>
        <p:spPr>
          <a:xfrm>
            <a:off x="6261300" y="3376162"/>
            <a:ext cx="512700" cy="0"/>
          </a:xfrm>
          <a:prstGeom prst="straightConnector1">
            <a:avLst/>
          </a:prstGeom>
          <a:noFill/>
          <a:ln cap="flat" cmpd="sng" w="19050">
            <a:solidFill>
              <a:srgbClr val="212121"/>
            </a:solidFill>
            <a:prstDash val="solid"/>
            <a:round/>
            <a:headEnd len="sm" w="sm" type="none"/>
            <a:tailEnd len="med" w="med" type="triangle"/>
          </a:ln>
        </p:spPr>
      </p:cxnSp>
      <p:cxnSp>
        <p:nvCxnSpPr>
          <p:cNvPr id="620" name="Google Shape;620;gdc387f01bc_1_480"/>
          <p:cNvCxnSpPr>
            <a:endCxn id="617" idx="1"/>
          </p:cNvCxnSpPr>
          <p:nvPr/>
        </p:nvCxnSpPr>
        <p:spPr>
          <a:xfrm flipH="1" rot="10800000">
            <a:off x="6289800" y="3376162"/>
            <a:ext cx="484200" cy="257400"/>
          </a:xfrm>
          <a:prstGeom prst="straightConnector1">
            <a:avLst/>
          </a:prstGeom>
          <a:noFill/>
          <a:ln cap="flat" cmpd="sng" w="19050">
            <a:solidFill>
              <a:srgbClr val="212121"/>
            </a:solidFill>
            <a:prstDash val="solid"/>
            <a:round/>
            <a:headEnd len="sm" w="sm" type="none"/>
            <a:tailEnd len="med" w="med" type="triangle"/>
          </a:ln>
        </p:spPr>
      </p:cxnSp>
      <p:cxnSp>
        <p:nvCxnSpPr>
          <p:cNvPr id="621" name="Google Shape;621;gdc387f01bc_1_480"/>
          <p:cNvCxnSpPr>
            <a:endCxn id="617" idx="1"/>
          </p:cNvCxnSpPr>
          <p:nvPr/>
        </p:nvCxnSpPr>
        <p:spPr>
          <a:xfrm flipH="1" rot="10800000">
            <a:off x="6289800" y="3376162"/>
            <a:ext cx="484200" cy="486000"/>
          </a:xfrm>
          <a:prstGeom prst="straightConnector1">
            <a:avLst/>
          </a:prstGeom>
          <a:noFill/>
          <a:ln cap="flat" cmpd="sng" w="19050">
            <a:solidFill>
              <a:srgbClr val="212121"/>
            </a:solidFill>
            <a:prstDash val="solid"/>
            <a:round/>
            <a:headEnd len="sm" w="sm" type="none"/>
            <a:tailEnd len="med" w="med" type="triangle"/>
          </a:ln>
        </p:spPr>
      </p:cxnSp>
      <p:sp>
        <p:nvSpPr>
          <p:cNvPr id="622" name="Google Shape;622;gdc387f01bc_1_480"/>
          <p:cNvSpPr/>
          <p:nvPr/>
        </p:nvSpPr>
        <p:spPr>
          <a:xfrm>
            <a:off x="1623063" y="2461750"/>
            <a:ext cx="455400" cy="2086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000"/>
              <a:t>102</a:t>
            </a:r>
            <a:endParaRPr sz="1000"/>
          </a:p>
          <a:p>
            <a:pPr indent="0" lvl="0" marL="0" rtl="0" algn="l">
              <a:lnSpc>
                <a:spcPct val="150000"/>
              </a:lnSpc>
              <a:spcBef>
                <a:spcPts val="0"/>
              </a:spcBef>
              <a:spcAft>
                <a:spcPts val="0"/>
              </a:spcAft>
              <a:buNone/>
            </a:pPr>
            <a:r>
              <a:rPr lang="es" sz="1000"/>
              <a:t>10</a:t>
            </a:r>
            <a:endParaRPr sz="1000"/>
          </a:p>
          <a:p>
            <a:pPr indent="0" lvl="0" marL="0" rtl="0" algn="l">
              <a:lnSpc>
                <a:spcPct val="150000"/>
              </a:lnSpc>
              <a:spcBef>
                <a:spcPts val="0"/>
              </a:spcBef>
              <a:spcAft>
                <a:spcPts val="0"/>
              </a:spcAft>
              <a:buNone/>
            </a:pPr>
            <a:r>
              <a:rPr lang="es" sz="1000"/>
              <a:t>20</a:t>
            </a:r>
            <a:endParaRPr sz="1000"/>
          </a:p>
          <a:p>
            <a:pPr indent="0" lvl="0" marL="0" rtl="0" algn="l">
              <a:lnSpc>
                <a:spcPct val="150000"/>
              </a:lnSpc>
              <a:spcBef>
                <a:spcPts val="0"/>
              </a:spcBef>
              <a:spcAft>
                <a:spcPts val="0"/>
              </a:spcAft>
              <a:buNone/>
            </a:pPr>
            <a:r>
              <a:rPr lang="es" sz="1000"/>
              <a:t>118</a:t>
            </a:r>
            <a:endParaRPr sz="1000"/>
          </a:p>
          <a:p>
            <a:pPr indent="0" lvl="0" marL="0" rtl="0" algn="l">
              <a:lnSpc>
                <a:spcPct val="150000"/>
              </a:lnSpc>
              <a:spcBef>
                <a:spcPts val="0"/>
              </a:spcBef>
              <a:spcAft>
                <a:spcPts val="0"/>
              </a:spcAft>
              <a:buNone/>
            </a:pPr>
            <a:r>
              <a:rPr lang="es" sz="1000"/>
              <a:t>127</a:t>
            </a:r>
            <a:endParaRPr sz="1000"/>
          </a:p>
          <a:p>
            <a:pPr indent="0" lvl="0" marL="0" rtl="0" algn="l">
              <a:lnSpc>
                <a:spcPct val="150000"/>
              </a:lnSpc>
              <a:spcBef>
                <a:spcPts val="0"/>
              </a:spcBef>
              <a:spcAft>
                <a:spcPts val="0"/>
              </a:spcAft>
              <a:buNone/>
            </a:pPr>
            <a:r>
              <a:rPr lang="es" sz="1000"/>
              <a:t>118</a:t>
            </a:r>
            <a:endParaRPr sz="1000"/>
          </a:p>
          <a:p>
            <a:pPr indent="0" lvl="0" marL="0" rtl="0" algn="l">
              <a:lnSpc>
                <a:spcPct val="150000"/>
              </a:lnSpc>
              <a:spcBef>
                <a:spcPts val="0"/>
              </a:spcBef>
              <a:spcAft>
                <a:spcPts val="0"/>
              </a:spcAft>
              <a:buNone/>
            </a:pPr>
            <a:r>
              <a:rPr lang="es" sz="1000"/>
              <a:t>111</a:t>
            </a:r>
            <a:endParaRPr sz="1000"/>
          </a:p>
          <a:p>
            <a:pPr indent="0" lvl="0" marL="0" rtl="0" algn="l">
              <a:lnSpc>
                <a:spcPct val="150000"/>
              </a:lnSpc>
              <a:spcBef>
                <a:spcPts val="0"/>
              </a:spcBef>
              <a:spcAft>
                <a:spcPts val="0"/>
              </a:spcAft>
              <a:buNone/>
            </a:pPr>
            <a:r>
              <a:rPr lang="es" sz="1000"/>
              <a:t>580</a:t>
            </a:r>
            <a:endParaRPr sz="1300"/>
          </a:p>
        </p:txBody>
      </p:sp>
      <p:sp>
        <p:nvSpPr>
          <p:cNvPr id="623" name="Google Shape;623;gdc387f01bc_1_480"/>
          <p:cNvSpPr/>
          <p:nvPr/>
        </p:nvSpPr>
        <p:spPr>
          <a:xfrm>
            <a:off x="7351400" y="3217950"/>
            <a:ext cx="400800" cy="400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lang="es" sz="1000"/>
              <a:t>0/1</a:t>
            </a:r>
            <a:endParaRPr sz="1000"/>
          </a:p>
        </p:txBody>
      </p:sp>
      <p:sp>
        <p:nvSpPr>
          <p:cNvPr id="624" name="Google Shape;624;gdc387f01bc_1_480"/>
          <p:cNvSpPr txBox="1"/>
          <p:nvPr/>
        </p:nvSpPr>
        <p:spPr>
          <a:xfrm>
            <a:off x="7684775" y="3138275"/>
            <a:ext cx="1383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Polarity: </a:t>
            </a:r>
            <a:r>
              <a:rPr lang="es" sz="1100">
                <a:latin typeface="Open Sans"/>
                <a:ea typeface="Open Sans"/>
                <a:cs typeface="Open Sans"/>
                <a:sym typeface="Open Sans"/>
              </a:rPr>
              <a:t>positive/negative</a:t>
            </a:r>
            <a:endParaRPr sz="11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4"/>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s"/>
              <a:t>What is NLP and why is it a hot subject?</a:t>
            </a:r>
            <a:endParaRPr/>
          </a:p>
        </p:txBody>
      </p:sp>
      <p:sp>
        <p:nvSpPr>
          <p:cNvPr id="117" name="Google Shape;117;p4"/>
          <p:cNvSpPr txBox="1"/>
          <p:nvPr>
            <p:ph idx="1" type="body"/>
          </p:nvPr>
        </p:nvSpPr>
        <p:spPr>
          <a:xfrm>
            <a:off x="311700" y="9966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b="1" lang="es" sz="1200">
                <a:solidFill>
                  <a:srgbClr val="202124"/>
                </a:solidFill>
                <a:highlight>
                  <a:srgbClr val="FFFFFF"/>
                </a:highlight>
                <a:latin typeface="Arial"/>
                <a:ea typeface="Arial"/>
                <a:cs typeface="Arial"/>
                <a:sym typeface="Arial"/>
              </a:rPr>
              <a:t>Natural language processing</a:t>
            </a:r>
            <a:r>
              <a:rPr lang="es" sz="1200">
                <a:solidFill>
                  <a:srgbClr val="202124"/>
                </a:solidFill>
                <a:highlight>
                  <a:srgbClr val="FFFFFF"/>
                </a:highlight>
                <a:latin typeface="Arial"/>
                <a:ea typeface="Arial"/>
                <a:cs typeface="Arial"/>
                <a:sym typeface="Arial"/>
              </a:rPr>
              <a:t> (</a:t>
            </a:r>
            <a:r>
              <a:rPr b="1" lang="es" sz="1200">
                <a:solidFill>
                  <a:srgbClr val="202124"/>
                </a:solidFill>
                <a:highlight>
                  <a:srgbClr val="FFFFFF"/>
                </a:highlight>
                <a:latin typeface="Arial"/>
                <a:ea typeface="Arial"/>
                <a:cs typeface="Arial"/>
                <a:sym typeface="Arial"/>
              </a:rPr>
              <a:t>NLP</a:t>
            </a:r>
            <a:r>
              <a:rPr lang="es" sz="1200">
                <a:solidFill>
                  <a:srgbClr val="202124"/>
                </a:solidFill>
                <a:highlight>
                  <a:srgbClr val="FFFFFF"/>
                </a:highlight>
                <a:latin typeface="Arial"/>
                <a:ea typeface="Arial"/>
                <a:cs typeface="Arial"/>
                <a:sym typeface="Arial"/>
              </a:rPr>
              <a:t>) is a branch of artificial intelligence that helps computers </a:t>
            </a:r>
            <a:r>
              <a:rPr b="1" lang="es" sz="1200">
                <a:solidFill>
                  <a:srgbClr val="202124"/>
                </a:solidFill>
                <a:highlight>
                  <a:srgbClr val="FFFFFF"/>
                </a:highlight>
                <a:latin typeface="Arial"/>
                <a:ea typeface="Arial"/>
                <a:cs typeface="Arial"/>
                <a:sym typeface="Arial"/>
              </a:rPr>
              <a:t>understand</a:t>
            </a:r>
            <a:r>
              <a:rPr lang="es" sz="1200">
                <a:solidFill>
                  <a:srgbClr val="202124"/>
                </a:solidFill>
                <a:highlight>
                  <a:srgbClr val="FFFFFF"/>
                </a:highlight>
                <a:latin typeface="Arial"/>
                <a:ea typeface="Arial"/>
                <a:cs typeface="Arial"/>
                <a:sym typeface="Arial"/>
              </a:rPr>
              <a:t>, interpret and manipulate human </a:t>
            </a:r>
            <a:r>
              <a:rPr b="1" lang="es" sz="1200">
                <a:solidFill>
                  <a:srgbClr val="202124"/>
                </a:solidFill>
                <a:highlight>
                  <a:srgbClr val="FFFFFF"/>
                </a:highlight>
                <a:latin typeface="Arial"/>
                <a:ea typeface="Arial"/>
                <a:cs typeface="Arial"/>
                <a:sym typeface="Arial"/>
              </a:rPr>
              <a:t>language</a:t>
            </a:r>
            <a:r>
              <a:rPr lang="es" sz="1200">
                <a:solidFill>
                  <a:srgbClr val="202124"/>
                </a:solidFill>
                <a:highlight>
                  <a:srgbClr val="FFFFFF"/>
                </a:highlight>
                <a:latin typeface="Arial"/>
                <a:ea typeface="Arial"/>
                <a:cs typeface="Arial"/>
                <a:sym typeface="Arial"/>
              </a:rPr>
              <a:t>.</a:t>
            </a:r>
            <a:endParaRPr sz="1200">
              <a:solidFill>
                <a:srgbClr val="202124"/>
              </a:solidFill>
              <a:highlight>
                <a:srgbClr val="FFFFFF"/>
              </a:highlight>
              <a:latin typeface="Arial"/>
              <a:ea typeface="Arial"/>
              <a:cs typeface="Arial"/>
              <a:sym typeface="Arial"/>
            </a:endParaRPr>
          </a:p>
          <a:p>
            <a:pPr indent="0" lvl="0" marL="0" rtl="0" algn="l">
              <a:lnSpc>
                <a:spcPct val="115000"/>
              </a:lnSpc>
              <a:spcBef>
                <a:spcPts val="1200"/>
              </a:spcBef>
              <a:spcAft>
                <a:spcPts val="0"/>
              </a:spcAft>
              <a:buSzPts val="1800"/>
              <a:buNone/>
            </a:pPr>
            <a:r>
              <a:t/>
            </a:r>
            <a:endParaRPr sz="1200">
              <a:solidFill>
                <a:srgbClr val="202124"/>
              </a:solidFill>
              <a:highlight>
                <a:srgbClr val="FFFFFF"/>
              </a:highlight>
              <a:latin typeface="Arial"/>
              <a:ea typeface="Arial"/>
              <a:cs typeface="Arial"/>
              <a:sym typeface="Arial"/>
            </a:endParaRPr>
          </a:p>
          <a:p>
            <a:pPr indent="0" lvl="0" marL="0" rtl="0" algn="l">
              <a:lnSpc>
                <a:spcPct val="115000"/>
              </a:lnSpc>
              <a:spcBef>
                <a:spcPts val="1200"/>
              </a:spcBef>
              <a:spcAft>
                <a:spcPts val="0"/>
              </a:spcAft>
              <a:buSzPts val="1800"/>
              <a:buNone/>
            </a:pPr>
            <a:r>
              <a:t/>
            </a:r>
            <a:endParaRPr sz="1200">
              <a:solidFill>
                <a:srgbClr val="202124"/>
              </a:solidFill>
              <a:highlight>
                <a:srgbClr val="FFFFFF"/>
              </a:highlight>
              <a:latin typeface="Arial"/>
              <a:ea typeface="Arial"/>
              <a:cs typeface="Arial"/>
              <a:sym typeface="Arial"/>
            </a:endParaRPr>
          </a:p>
          <a:p>
            <a:pPr indent="0" lvl="0" marL="0" rtl="0" algn="l">
              <a:lnSpc>
                <a:spcPct val="115000"/>
              </a:lnSpc>
              <a:spcBef>
                <a:spcPts val="1200"/>
              </a:spcBef>
              <a:spcAft>
                <a:spcPts val="0"/>
              </a:spcAft>
              <a:buSzPts val="1800"/>
              <a:buNone/>
            </a:pPr>
            <a:r>
              <a:t/>
            </a:r>
            <a:endParaRPr sz="1200">
              <a:solidFill>
                <a:srgbClr val="202124"/>
              </a:solidFill>
              <a:highlight>
                <a:srgbClr val="FFFFFF"/>
              </a:highlight>
              <a:latin typeface="Arial"/>
              <a:ea typeface="Arial"/>
              <a:cs typeface="Arial"/>
              <a:sym typeface="Arial"/>
            </a:endParaRPr>
          </a:p>
          <a:p>
            <a:pPr indent="0" lvl="0" marL="0" rtl="0" algn="l">
              <a:lnSpc>
                <a:spcPct val="115000"/>
              </a:lnSpc>
              <a:spcBef>
                <a:spcPts val="1200"/>
              </a:spcBef>
              <a:spcAft>
                <a:spcPts val="0"/>
              </a:spcAft>
              <a:buSzPts val="1800"/>
              <a:buNone/>
            </a:pPr>
            <a:r>
              <a:t/>
            </a:r>
            <a:endParaRPr sz="1200">
              <a:solidFill>
                <a:srgbClr val="202124"/>
              </a:solidFill>
              <a:highlight>
                <a:srgbClr val="FFFFFF"/>
              </a:highlight>
              <a:latin typeface="Arial"/>
              <a:ea typeface="Arial"/>
              <a:cs typeface="Arial"/>
              <a:sym typeface="Arial"/>
            </a:endParaRPr>
          </a:p>
          <a:p>
            <a:pPr indent="0" lvl="0" marL="0" rtl="0" algn="l">
              <a:lnSpc>
                <a:spcPct val="115000"/>
              </a:lnSpc>
              <a:spcBef>
                <a:spcPts val="1200"/>
              </a:spcBef>
              <a:spcAft>
                <a:spcPts val="1200"/>
              </a:spcAft>
              <a:buSzPts val="1800"/>
              <a:buNone/>
            </a:pPr>
            <a:r>
              <a:t/>
            </a:r>
            <a:endParaRPr sz="1200">
              <a:solidFill>
                <a:srgbClr val="202124"/>
              </a:solidFill>
              <a:highlight>
                <a:srgbClr val="FFFFFF"/>
              </a:highlight>
              <a:latin typeface="Arial"/>
              <a:ea typeface="Arial"/>
              <a:cs typeface="Arial"/>
              <a:sym typeface="Arial"/>
            </a:endParaRPr>
          </a:p>
        </p:txBody>
      </p:sp>
      <p:pic>
        <p:nvPicPr>
          <p:cNvPr id="118" name="Google Shape;118;p4"/>
          <p:cNvPicPr preferRelativeResize="0"/>
          <p:nvPr/>
        </p:nvPicPr>
        <p:blipFill>
          <a:blip r:embed="rId3">
            <a:alphaModFix/>
          </a:blip>
          <a:stretch>
            <a:fillRect/>
          </a:stretch>
        </p:blipFill>
        <p:spPr>
          <a:xfrm>
            <a:off x="685800" y="1423550"/>
            <a:ext cx="6591300" cy="1686800"/>
          </a:xfrm>
          <a:prstGeom prst="rect">
            <a:avLst/>
          </a:prstGeom>
          <a:noFill/>
          <a:ln>
            <a:noFill/>
          </a:ln>
        </p:spPr>
      </p:pic>
      <p:sp>
        <p:nvSpPr>
          <p:cNvPr id="119" name="Google Shape;119;p4"/>
          <p:cNvSpPr txBox="1"/>
          <p:nvPr/>
        </p:nvSpPr>
        <p:spPr>
          <a:xfrm>
            <a:off x="7886700" y="2057400"/>
            <a:ext cx="1103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Action</a:t>
            </a:r>
            <a:endParaRPr>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Text</a:t>
            </a:r>
            <a:endParaRPr>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Prediction</a:t>
            </a:r>
            <a:endParaRPr>
              <a:latin typeface="Open Sans"/>
              <a:ea typeface="Open Sans"/>
              <a:cs typeface="Open Sans"/>
              <a:sym typeface="Open Sans"/>
            </a:endParaRPr>
          </a:p>
        </p:txBody>
      </p:sp>
      <p:cxnSp>
        <p:nvCxnSpPr>
          <p:cNvPr id="120" name="Google Shape;120;p4"/>
          <p:cNvCxnSpPr>
            <a:stCxn id="118" idx="3"/>
          </p:cNvCxnSpPr>
          <p:nvPr/>
        </p:nvCxnSpPr>
        <p:spPr>
          <a:xfrm>
            <a:off x="7277100" y="2266950"/>
            <a:ext cx="502800" cy="0"/>
          </a:xfrm>
          <a:prstGeom prst="straightConnector1">
            <a:avLst/>
          </a:prstGeom>
          <a:noFill/>
          <a:ln cap="flat" cmpd="sng" w="19050">
            <a:solidFill>
              <a:srgbClr val="474747"/>
            </a:solidFill>
            <a:prstDash val="solid"/>
            <a:round/>
            <a:headEnd len="med" w="med" type="none"/>
            <a:tailEnd len="med" w="med" type="triangle"/>
          </a:ln>
        </p:spPr>
      </p:cxnSp>
      <p:cxnSp>
        <p:nvCxnSpPr>
          <p:cNvPr id="121" name="Google Shape;121;p4"/>
          <p:cNvCxnSpPr/>
          <p:nvPr/>
        </p:nvCxnSpPr>
        <p:spPr>
          <a:xfrm>
            <a:off x="7277100" y="2495550"/>
            <a:ext cx="502800" cy="0"/>
          </a:xfrm>
          <a:prstGeom prst="straightConnector1">
            <a:avLst/>
          </a:prstGeom>
          <a:noFill/>
          <a:ln cap="flat" cmpd="sng" w="19050">
            <a:solidFill>
              <a:srgbClr val="474747"/>
            </a:solidFill>
            <a:prstDash val="solid"/>
            <a:round/>
            <a:headEnd len="med" w="med" type="none"/>
            <a:tailEnd len="med" w="med" type="triangle"/>
          </a:ln>
        </p:spPr>
      </p:cxnSp>
      <p:cxnSp>
        <p:nvCxnSpPr>
          <p:cNvPr id="122" name="Google Shape;122;p4"/>
          <p:cNvCxnSpPr/>
          <p:nvPr/>
        </p:nvCxnSpPr>
        <p:spPr>
          <a:xfrm>
            <a:off x="7277100" y="2724150"/>
            <a:ext cx="502800" cy="0"/>
          </a:xfrm>
          <a:prstGeom prst="straightConnector1">
            <a:avLst/>
          </a:prstGeom>
          <a:noFill/>
          <a:ln cap="flat" cmpd="sng" w="19050">
            <a:solidFill>
              <a:srgbClr val="474747"/>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dc387f01bc_1_508"/>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s"/>
              <a:t>Wrapping up:</a:t>
            </a:r>
            <a:endParaRPr/>
          </a:p>
        </p:txBody>
      </p:sp>
      <p:sp>
        <p:nvSpPr>
          <p:cNvPr id="630" name="Google Shape;630;gdc387f01bc_1_508"/>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s" sz="1200"/>
              <a:t>Sentiment classification task: for each movie review find if it is positive or negative </a:t>
            </a:r>
            <a:endParaRPr sz="1200"/>
          </a:p>
        </p:txBody>
      </p:sp>
      <p:pic>
        <p:nvPicPr>
          <p:cNvPr id="631" name="Google Shape;631;gdc387f01bc_1_508"/>
          <p:cNvPicPr preferRelativeResize="0"/>
          <p:nvPr/>
        </p:nvPicPr>
        <p:blipFill rotWithShape="1">
          <a:blip r:embed="rId3">
            <a:alphaModFix/>
          </a:blip>
          <a:srcRect b="0" l="0" r="0" t="0"/>
          <a:stretch/>
        </p:blipFill>
        <p:spPr>
          <a:xfrm>
            <a:off x="2131925" y="1852398"/>
            <a:ext cx="4483299" cy="2688350"/>
          </a:xfrm>
          <a:prstGeom prst="rect">
            <a:avLst/>
          </a:prstGeom>
          <a:noFill/>
          <a:ln>
            <a:noFill/>
          </a:ln>
        </p:spPr>
      </p:pic>
      <p:cxnSp>
        <p:nvCxnSpPr>
          <p:cNvPr id="632" name="Google Shape;632;gdc387f01bc_1_508"/>
          <p:cNvCxnSpPr/>
          <p:nvPr/>
        </p:nvCxnSpPr>
        <p:spPr>
          <a:xfrm>
            <a:off x="1329525" y="2712875"/>
            <a:ext cx="1034100" cy="0"/>
          </a:xfrm>
          <a:prstGeom prst="straightConnector1">
            <a:avLst/>
          </a:prstGeom>
          <a:noFill/>
          <a:ln cap="flat" cmpd="sng" w="9525">
            <a:solidFill>
              <a:schemeClr val="dk2"/>
            </a:solidFill>
            <a:prstDash val="solid"/>
            <a:round/>
            <a:headEnd len="sm" w="sm" type="none"/>
            <a:tailEnd len="med" w="med" type="triangle"/>
          </a:ln>
        </p:spPr>
      </p:cxnSp>
      <p:cxnSp>
        <p:nvCxnSpPr>
          <p:cNvPr id="633" name="Google Shape;633;gdc387f01bc_1_508"/>
          <p:cNvCxnSpPr/>
          <p:nvPr/>
        </p:nvCxnSpPr>
        <p:spPr>
          <a:xfrm>
            <a:off x="1342950" y="29478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634" name="Google Shape;634;gdc387f01bc_1_508"/>
          <p:cNvCxnSpPr/>
          <p:nvPr/>
        </p:nvCxnSpPr>
        <p:spPr>
          <a:xfrm>
            <a:off x="1342950" y="31764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635" name="Google Shape;635;gdc387f01bc_1_508"/>
          <p:cNvCxnSpPr/>
          <p:nvPr/>
        </p:nvCxnSpPr>
        <p:spPr>
          <a:xfrm>
            <a:off x="1342950" y="34050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636" name="Google Shape;636;gdc387f01bc_1_508"/>
          <p:cNvCxnSpPr/>
          <p:nvPr/>
        </p:nvCxnSpPr>
        <p:spPr>
          <a:xfrm>
            <a:off x="1342950" y="36336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637" name="Google Shape;637;gdc387f01bc_1_508"/>
          <p:cNvCxnSpPr/>
          <p:nvPr/>
        </p:nvCxnSpPr>
        <p:spPr>
          <a:xfrm>
            <a:off x="1342950" y="38622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638" name="Google Shape;638;gdc387f01bc_1_508"/>
          <p:cNvCxnSpPr/>
          <p:nvPr/>
        </p:nvCxnSpPr>
        <p:spPr>
          <a:xfrm>
            <a:off x="1342950" y="40908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639" name="Google Shape;639;gdc387f01bc_1_508"/>
          <p:cNvCxnSpPr/>
          <p:nvPr/>
        </p:nvCxnSpPr>
        <p:spPr>
          <a:xfrm>
            <a:off x="1342950" y="4319400"/>
            <a:ext cx="1047600" cy="0"/>
          </a:xfrm>
          <a:prstGeom prst="straightConnector1">
            <a:avLst/>
          </a:prstGeom>
          <a:noFill/>
          <a:ln cap="flat" cmpd="sng" w="9525">
            <a:solidFill>
              <a:schemeClr val="dk2"/>
            </a:solidFill>
            <a:prstDash val="solid"/>
            <a:round/>
            <a:headEnd len="sm" w="sm" type="none"/>
            <a:tailEnd len="med" w="med" type="triangle"/>
          </a:ln>
        </p:spPr>
      </p:cxnSp>
      <p:sp>
        <p:nvSpPr>
          <p:cNvPr id="640" name="Google Shape;640;gdc387f01bc_1_508"/>
          <p:cNvSpPr txBox="1"/>
          <p:nvPr/>
        </p:nvSpPr>
        <p:spPr>
          <a:xfrm>
            <a:off x="7627625" y="1722125"/>
            <a:ext cx="5081700" cy="5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641" name="Google Shape;641;gdc387f01bc_1_508"/>
          <p:cNvSpPr/>
          <p:nvPr/>
        </p:nvSpPr>
        <p:spPr>
          <a:xfrm>
            <a:off x="235500" y="2465075"/>
            <a:ext cx="1334100" cy="211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s" sz="1200"/>
              <a:t>This </a:t>
            </a:r>
            <a:endParaRPr sz="1200"/>
          </a:p>
          <a:p>
            <a:pPr indent="0" lvl="0" marL="0" rtl="0" algn="r">
              <a:lnSpc>
                <a:spcPct val="115000"/>
              </a:lnSpc>
              <a:spcBef>
                <a:spcPts val="0"/>
              </a:spcBef>
              <a:spcAft>
                <a:spcPts val="0"/>
              </a:spcAft>
              <a:buNone/>
            </a:pPr>
            <a:r>
              <a:rPr lang="es" sz="1200"/>
              <a:t>was </a:t>
            </a:r>
            <a:endParaRPr sz="1200"/>
          </a:p>
          <a:p>
            <a:pPr indent="0" lvl="0" marL="0" rtl="0" algn="r">
              <a:lnSpc>
                <a:spcPct val="115000"/>
              </a:lnSpc>
              <a:spcBef>
                <a:spcPts val="0"/>
              </a:spcBef>
              <a:spcAft>
                <a:spcPts val="0"/>
              </a:spcAft>
              <a:buNone/>
            </a:pPr>
            <a:r>
              <a:rPr lang="es" sz="1200"/>
              <a:t>the </a:t>
            </a:r>
            <a:endParaRPr sz="1200"/>
          </a:p>
          <a:p>
            <a:pPr indent="0" lvl="0" marL="0" rtl="0" algn="r">
              <a:lnSpc>
                <a:spcPct val="115000"/>
              </a:lnSpc>
              <a:spcBef>
                <a:spcPts val="0"/>
              </a:spcBef>
              <a:spcAft>
                <a:spcPts val="0"/>
              </a:spcAft>
              <a:buNone/>
            </a:pPr>
            <a:r>
              <a:rPr lang="es" sz="1200"/>
              <a:t>best </a:t>
            </a:r>
            <a:endParaRPr sz="1200"/>
          </a:p>
          <a:p>
            <a:pPr indent="0" lvl="0" marL="0" rtl="0" algn="r">
              <a:lnSpc>
                <a:spcPct val="115000"/>
              </a:lnSpc>
              <a:spcBef>
                <a:spcPts val="0"/>
              </a:spcBef>
              <a:spcAft>
                <a:spcPts val="0"/>
              </a:spcAft>
              <a:buNone/>
            </a:pPr>
            <a:r>
              <a:rPr lang="es" sz="1200"/>
              <a:t>movie</a:t>
            </a:r>
            <a:endParaRPr sz="1200"/>
          </a:p>
          <a:p>
            <a:pPr indent="0" lvl="0" marL="0" rtl="0" algn="r">
              <a:lnSpc>
                <a:spcPct val="115000"/>
              </a:lnSpc>
              <a:spcBef>
                <a:spcPts val="0"/>
              </a:spcBef>
              <a:spcAft>
                <a:spcPts val="0"/>
              </a:spcAft>
              <a:buNone/>
            </a:pPr>
            <a:r>
              <a:rPr lang="es" sz="1200"/>
              <a:t>I </a:t>
            </a:r>
            <a:endParaRPr sz="1200"/>
          </a:p>
          <a:p>
            <a:pPr indent="0" lvl="0" marL="0" rtl="0" algn="r">
              <a:lnSpc>
                <a:spcPct val="115000"/>
              </a:lnSpc>
              <a:spcBef>
                <a:spcPts val="0"/>
              </a:spcBef>
              <a:spcAft>
                <a:spcPts val="0"/>
              </a:spcAft>
              <a:buNone/>
            </a:pPr>
            <a:r>
              <a:rPr lang="es" sz="1200"/>
              <a:t>‘ve</a:t>
            </a:r>
            <a:endParaRPr sz="1200"/>
          </a:p>
          <a:p>
            <a:pPr indent="0" lvl="0" marL="0" rtl="0" algn="r">
              <a:lnSpc>
                <a:spcPct val="115000"/>
              </a:lnSpc>
              <a:spcBef>
                <a:spcPts val="0"/>
              </a:spcBef>
              <a:spcAft>
                <a:spcPts val="0"/>
              </a:spcAft>
              <a:buNone/>
            </a:pPr>
            <a:r>
              <a:rPr lang="es" sz="1200"/>
              <a:t>seen</a:t>
            </a:r>
            <a:endParaRPr sz="1200"/>
          </a:p>
        </p:txBody>
      </p:sp>
      <p:sp>
        <p:nvSpPr>
          <p:cNvPr id="642" name="Google Shape;642;gdc387f01bc_1_508"/>
          <p:cNvSpPr txBox="1"/>
          <p:nvPr/>
        </p:nvSpPr>
        <p:spPr>
          <a:xfrm>
            <a:off x="512450" y="2131700"/>
            <a:ext cx="10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INPUT</a:t>
            </a:r>
            <a:endParaRPr>
              <a:latin typeface="Open Sans"/>
              <a:ea typeface="Open Sans"/>
              <a:cs typeface="Open Sans"/>
              <a:sym typeface="Open Sans"/>
            </a:endParaRPr>
          </a:p>
        </p:txBody>
      </p:sp>
      <p:sp>
        <p:nvSpPr>
          <p:cNvPr id="643" name="Google Shape;643;gdc387f01bc_1_508"/>
          <p:cNvSpPr txBox="1"/>
          <p:nvPr/>
        </p:nvSpPr>
        <p:spPr>
          <a:xfrm>
            <a:off x="7187100" y="2265050"/>
            <a:ext cx="10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Open Sans"/>
                <a:ea typeface="Open Sans"/>
                <a:cs typeface="Open Sans"/>
                <a:sym typeface="Open Sans"/>
              </a:rPr>
              <a:t>OUTPUT</a:t>
            </a:r>
            <a:endParaRPr>
              <a:solidFill>
                <a:schemeClr val="dk1"/>
              </a:solidFill>
              <a:latin typeface="Open Sans"/>
              <a:ea typeface="Open Sans"/>
              <a:cs typeface="Open Sans"/>
              <a:sym typeface="Open Sans"/>
            </a:endParaRPr>
          </a:p>
        </p:txBody>
      </p:sp>
      <p:pic>
        <p:nvPicPr>
          <p:cNvPr id="644" name="Google Shape;644;gdc387f01bc_1_508"/>
          <p:cNvPicPr preferRelativeResize="0"/>
          <p:nvPr/>
        </p:nvPicPr>
        <p:blipFill rotWithShape="1">
          <a:blip r:embed="rId4">
            <a:alphaModFix/>
          </a:blip>
          <a:srcRect b="0" l="0" r="0" t="0"/>
          <a:stretch/>
        </p:blipFill>
        <p:spPr>
          <a:xfrm>
            <a:off x="6774000" y="3246425"/>
            <a:ext cx="578829" cy="259475"/>
          </a:xfrm>
          <a:prstGeom prst="rect">
            <a:avLst/>
          </a:prstGeom>
          <a:noFill/>
          <a:ln>
            <a:noFill/>
          </a:ln>
        </p:spPr>
      </p:pic>
      <p:cxnSp>
        <p:nvCxnSpPr>
          <p:cNvPr id="645" name="Google Shape;645;gdc387f01bc_1_508"/>
          <p:cNvCxnSpPr>
            <a:endCxn id="644" idx="1"/>
          </p:cNvCxnSpPr>
          <p:nvPr/>
        </p:nvCxnSpPr>
        <p:spPr>
          <a:xfrm>
            <a:off x="6318600" y="3176362"/>
            <a:ext cx="455400" cy="199800"/>
          </a:xfrm>
          <a:prstGeom prst="straightConnector1">
            <a:avLst/>
          </a:prstGeom>
          <a:noFill/>
          <a:ln cap="flat" cmpd="sng" w="19050">
            <a:solidFill>
              <a:srgbClr val="212121"/>
            </a:solidFill>
            <a:prstDash val="solid"/>
            <a:round/>
            <a:headEnd len="sm" w="sm" type="none"/>
            <a:tailEnd len="med" w="med" type="triangle"/>
          </a:ln>
        </p:spPr>
      </p:cxnSp>
      <p:cxnSp>
        <p:nvCxnSpPr>
          <p:cNvPr id="646" name="Google Shape;646;gdc387f01bc_1_508"/>
          <p:cNvCxnSpPr>
            <a:endCxn id="644" idx="1"/>
          </p:cNvCxnSpPr>
          <p:nvPr/>
        </p:nvCxnSpPr>
        <p:spPr>
          <a:xfrm>
            <a:off x="6261300" y="3376162"/>
            <a:ext cx="512700" cy="0"/>
          </a:xfrm>
          <a:prstGeom prst="straightConnector1">
            <a:avLst/>
          </a:prstGeom>
          <a:noFill/>
          <a:ln cap="flat" cmpd="sng" w="19050">
            <a:solidFill>
              <a:srgbClr val="212121"/>
            </a:solidFill>
            <a:prstDash val="solid"/>
            <a:round/>
            <a:headEnd len="sm" w="sm" type="none"/>
            <a:tailEnd len="med" w="med" type="triangle"/>
          </a:ln>
        </p:spPr>
      </p:cxnSp>
      <p:cxnSp>
        <p:nvCxnSpPr>
          <p:cNvPr id="647" name="Google Shape;647;gdc387f01bc_1_508"/>
          <p:cNvCxnSpPr>
            <a:endCxn id="644" idx="1"/>
          </p:cNvCxnSpPr>
          <p:nvPr/>
        </p:nvCxnSpPr>
        <p:spPr>
          <a:xfrm flipH="1" rot="10800000">
            <a:off x="6289800" y="3376162"/>
            <a:ext cx="484200" cy="257400"/>
          </a:xfrm>
          <a:prstGeom prst="straightConnector1">
            <a:avLst/>
          </a:prstGeom>
          <a:noFill/>
          <a:ln cap="flat" cmpd="sng" w="19050">
            <a:solidFill>
              <a:srgbClr val="212121"/>
            </a:solidFill>
            <a:prstDash val="solid"/>
            <a:round/>
            <a:headEnd len="sm" w="sm" type="none"/>
            <a:tailEnd len="med" w="med" type="triangle"/>
          </a:ln>
        </p:spPr>
      </p:cxnSp>
      <p:cxnSp>
        <p:nvCxnSpPr>
          <p:cNvPr id="648" name="Google Shape;648;gdc387f01bc_1_508"/>
          <p:cNvCxnSpPr>
            <a:endCxn id="644" idx="1"/>
          </p:cNvCxnSpPr>
          <p:nvPr/>
        </p:nvCxnSpPr>
        <p:spPr>
          <a:xfrm flipH="1" rot="10800000">
            <a:off x="6289800" y="3376162"/>
            <a:ext cx="484200" cy="486000"/>
          </a:xfrm>
          <a:prstGeom prst="straightConnector1">
            <a:avLst/>
          </a:prstGeom>
          <a:noFill/>
          <a:ln cap="flat" cmpd="sng" w="19050">
            <a:solidFill>
              <a:srgbClr val="212121"/>
            </a:solidFill>
            <a:prstDash val="solid"/>
            <a:round/>
            <a:headEnd len="sm" w="sm" type="none"/>
            <a:tailEnd len="med" w="med" type="triangle"/>
          </a:ln>
        </p:spPr>
      </p:cxnSp>
      <p:sp>
        <p:nvSpPr>
          <p:cNvPr id="649" name="Google Shape;649;gdc387f01bc_1_508"/>
          <p:cNvSpPr/>
          <p:nvPr/>
        </p:nvSpPr>
        <p:spPr>
          <a:xfrm>
            <a:off x="1623063" y="2461750"/>
            <a:ext cx="455400" cy="2086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000"/>
              <a:t>102</a:t>
            </a:r>
            <a:endParaRPr sz="1000"/>
          </a:p>
          <a:p>
            <a:pPr indent="0" lvl="0" marL="0" rtl="0" algn="l">
              <a:lnSpc>
                <a:spcPct val="150000"/>
              </a:lnSpc>
              <a:spcBef>
                <a:spcPts val="0"/>
              </a:spcBef>
              <a:spcAft>
                <a:spcPts val="0"/>
              </a:spcAft>
              <a:buNone/>
            </a:pPr>
            <a:r>
              <a:rPr lang="es" sz="1000"/>
              <a:t>10</a:t>
            </a:r>
            <a:endParaRPr sz="1000"/>
          </a:p>
          <a:p>
            <a:pPr indent="0" lvl="0" marL="0" rtl="0" algn="l">
              <a:lnSpc>
                <a:spcPct val="150000"/>
              </a:lnSpc>
              <a:spcBef>
                <a:spcPts val="0"/>
              </a:spcBef>
              <a:spcAft>
                <a:spcPts val="0"/>
              </a:spcAft>
              <a:buNone/>
            </a:pPr>
            <a:r>
              <a:rPr lang="es" sz="1000"/>
              <a:t>20</a:t>
            </a:r>
            <a:endParaRPr sz="1000"/>
          </a:p>
          <a:p>
            <a:pPr indent="0" lvl="0" marL="0" rtl="0" algn="l">
              <a:lnSpc>
                <a:spcPct val="150000"/>
              </a:lnSpc>
              <a:spcBef>
                <a:spcPts val="0"/>
              </a:spcBef>
              <a:spcAft>
                <a:spcPts val="0"/>
              </a:spcAft>
              <a:buNone/>
            </a:pPr>
            <a:r>
              <a:rPr lang="es" sz="1000"/>
              <a:t>118</a:t>
            </a:r>
            <a:endParaRPr sz="1000"/>
          </a:p>
          <a:p>
            <a:pPr indent="0" lvl="0" marL="0" rtl="0" algn="l">
              <a:lnSpc>
                <a:spcPct val="150000"/>
              </a:lnSpc>
              <a:spcBef>
                <a:spcPts val="0"/>
              </a:spcBef>
              <a:spcAft>
                <a:spcPts val="0"/>
              </a:spcAft>
              <a:buNone/>
            </a:pPr>
            <a:r>
              <a:rPr lang="es" sz="1000"/>
              <a:t>127</a:t>
            </a:r>
            <a:endParaRPr sz="1000"/>
          </a:p>
          <a:p>
            <a:pPr indent="0" lvl="0" marL="0" rtl="0" algn="l">
              <a:lnSpc>
                <a:spcPct val="150000"/>
              </a:lnSpc>
              <a:spcBef>
                <a:spcPts val="0"/>
              </a:spcBef>
              <a:spcAft>
                <a:spcPts val="0"/>
              </a:spcAft>
              <a:buNone/>
            </a:pPr>
            <a:r>
              <a:rPr lang="es" sz="1000"/>
              <a:t>118</a:t>
            </a:r>
            <a:endParaRPr sz="1000"/>
          </a:p>
          <a:p>
            <a:pPr indent="0" lvl="0" marL="0" rtl="0" algn="l">
              <a:lnSpc>
                <a:spcPct val="150000"/>
              </a:lnSpc>
              <a:spcBef>
                <a:spcPts val="0"/>
              </a:spcBef>
              <a:spcAft>
                <a:spcPts val="0"/>
              </a:spcAft>
              <a:buNone/>
            </a:pPr>
            <a:r>
              <a:rPr lang="es" sz="1000"/>
              <a:t>111</a:t>
            </a:r>
            <a:endParaRPr sz="1000"/>
          </a:p>
          <a:p>
            <a:pPr indent="0" lvl="0" marL="0" rtl="0" algn="l">
              <a:lnSpc>
                <a:spcPct val="150000"/>
              </a:lnSpc>
              <a:spcBef>
                <a:spcPts val="0"/>
              </a:spcBef>
              <a:spcAft>
                <a:spcPts val="0"/>
              </a:spcAft>
              <a:buNone/>
            </a:pPr>
            <a:r>
              <a:rPr lang="es" sz="1000"/>
              <a:t>580</a:t>
            </a:r>
            <a:endParaRPr sz="1300"/>
          </a:p>
        </p:txBody>
      </p:sp>
      <p:sp>
        <p:nvSpPr>
          <p:cNvPr id="650" name="Google Shape;650;gdc387f01bc_1_508"/>
          <p:cNvSpPr/>
          <p:nvPr/>
        </p:nvSpPr>
        <p:spPr>
          <a:xfrm>
            <a:off x="7351400" y="3217950"/>
            <a:ext cx="400800" cy="400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lang="es" sz="1000"/>
              <a:t>0/1</a:t>
            </a:r>
            <a:endParaRPr sz="1000"/>
          </a:p>
        </p:txBody>
      </p:sp>
      <p:sp>
        <p:nvSpPr>
          <p:cNvPr id="651" name="Google Shape;651;gdc387f01bc_1_508"/>
          <p:cNvSpPr txBox="1"/>
          <p:nvPr/>
        </p:nvSpPr>
        <p:spPr>
          <a:xfrm>
            <a:off x="7684775" y="3138275"/>
            <a:ext cx="1383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Polarity: </a:t>
            </a:r>
            <a:r>
              <a:rPr lang="es" sz="1100">
                <a:latin typeface="Open Sans"/>
                <a:ea typeface="Open Sans"/>
                <a:cs typeface="Open Sans"/>
                <a:sym typeface="Open Sans"/>
              </a:rPr>
              <a:t>positive/negative</a:t>
            </a:r>
            <a:endParaRPr sz="1100">
              <a:latin typeface="Open Sans"/>
              <a:ea typeface="Open Sans"/>
              <a:cs typeface="Open Sans"/>
              <a:sym typeface="Open Sans"/>
            </a:endParaRPr>
          </a:p>
        </p:txBody>
      </p:sp>
      <p:sp>
        <p:nvSpPr>
          <p:cNvPr id="652" name="Google Shape;652;gdc387f01bc_1_508"/>
          <p:cNvSpPr/>
          <p:nvPr/>
        </p:nvSpPr>
        <p:spPr>
          <a:xfrm>
            <a:off x="180975" y="2066925"/>
            <a:ext cx="3705300" cy="26289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gdc387f01bc_1_508"/>
          <p:cNvSpPr txBox="1"/>
          <p:nvPr/>
        </p:nvSpPr>
        <p:spPr>
          <a:xfrm>
            <a:off x="319050" y="1546075"/>
            <a:ext cx="238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Open Sans"/>
                <a:ea typeface="Open Sans"/>
                <a:cs typeface="Open Sans"/>
                <a:sym typeface="Open Sans"/>
              </a:rPr>
              <a:t>Text representation and </a:t>
            </a:r>
            <a:endParaRPr b="1">
              <a:latin typeface="Open Sans"/>
              <a:ea typeface="Open Sans"/>
              <a:cs typeface="Open Sans"/>
              <a:sym typeface="Open Sans"/>
            </a:endParaRPr>
          </a:p>
          <a:p>
            <a:pPr indent="0" lvl="0" marL="0" rtl="0" algn="l">
              <a:spcBef>
                <a:spcPts val="0"/>
              </a:spcBef>
              <a:spcAft>
                <a:spcPts val="0"/>
              </a:spcAft>
              <a:buNone/>
            </a:pPr>
            <a:r>
              <a:rPr b="1" lang="es">
                <a:latin typeface="Open Sans"/>
                <a:ea typeface="Open Sans"/>
                <a:cs typeface="Open Sans"/>
                <a:sym typeface="Open Sans"/>
              </a:rPr>
              <a:t>embedding</a:t>
            </a:r>
            <a:endParaRPr b="1">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gdc387f01bc_1_53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s"/>
              <a:t>Wrapping up:</a:t>
            </a:r>
            <a:endParaRPr/>
          </a:p>
        </p:txBody>
      </p:sp>
      <p:sp>
        <p:nvSpPr>
          <p:cNvPr id="659" name="Google Shape;659;gdc387f01bc_1_536"/>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s" sz="1200"/>
              <a:t>Sentiment classification task: for each movie review find if it is positive or negative </a:t>
            </a:r>
            <a:endParaRPr sz="1200"/>
          </a:p>
        </p:txBody>
      </p:sp>
      <p:pic>
        <p:nvPicPr>
          <p:cNvPr id="660" name="Google Shape;660;gdc387f01bc_1_536"/>
          <p:cNvPicPr preferRelativeResize="0"/>
          <p:nvPr/>
        </p:nvPicPr>
        <p:blipFill rotWithShape="1">
          <a:blip r:embed="rId3">
            <a:alphaModFix/>
          </a:blip>
          <a:srcRect b="0" l="0" r="0" t="0"/>
          <a:stretch/>
        </p:blipFill>
        <p:spPr>
          <a:xfrm>
            <a:off x="2131925" y="1852398"/>
            <a:ext cx="4483299" cy="2688350"/>
          </a:xfrm>
          <a:prstGeom prst="rect">
            <a:avLst/>
          </a:prstGeom>
          <a:noFill/>
          <a:ln>
            <a:noFill/>
          </a:ln>
        </p:spPr>
      </p:pic>
      <p:cxnSp>
        <p:nvCxnSpPr>
          <p:cNvPr id="661" name="Google Shape;661;gdc387f01bc_1_536"/>
          <p:cNvCxnSpPr/>
          <p:nvPr/>
        </p:nvCxnSpPr>
        <p:spPr>
          <a:xfrm>
            <a:off x="1329525" y="2712875"/>
            <a:ext cx="1034100" cy="0"/>
          </a:xfrm>
          <a:prstGeom prst="straightConnector1">
            <a:avLst/>
          </a:prstGeom>
          <a:noFill/>
          <a:ln cap="flat" cmpd="sng" w="9525">
            <a:solidFill>
              <a:schemeClr val="dk2"/>
            </a:solidFill>
            <a:prstDash val="solid"/>
            <a:round/>
            <a:headEnd len="sm" w="sm" type="none"/>
            <a:tailEnd len="med" w="med" type="triangle"/>
          </a:ln>
        </p:spPr>
      </p:cxnSp>
      <p:cxnSp>
        <p:nvCxnSpPr>
          <p:cNvPr id="662" name="Google Shape;662;gdc387f01bc_1_536"/>
          <p:cNvCxnSpPr/>
          <p:nvPr/>
        </p:nvCxnSpPr>
        <p:spPr>
          <a:xfrm>
            <a:off x="1342950" y="29478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663" name="Google Shape;663;gdc387f01bc_1_536"/>
          <p:cNvCxnSpPr/>
          <p:nvPr/>
        </p:nvCxnSpPr>
        <p:spPr>
          <a:xfrm>
            <a:off x="1342950" y="31764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664" name="Google Shape;664;gdc387f01bc_1_536"/>
          <p:cNvCxnSpPr/>
          <p:nvPr/>
        </p:nvCxnSpPr>
        <p:spPr>
          <a:xfrm>
            <a:off x="1342950" y="34050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665" name="Google Shape;665;gdc387f01bc_1_536"/>
          <p:cNvCxnSpPr/>
          <p:nvPr/>
        </p:nvCxnSpPr>
        <p:spPr>
          <a:xfrm>
            <a:off x="1342950" y="36336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666" name="Google Shape;666;gdc387f01bc_1_536"/>
          <p:cNvCxnSpPr/>
          <p:nvPr/>
        </p:nvCxnSpPr>
        <p:spPr>
          <a:xfrm>
            <a:off x="1342950" y="38622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667" name="Google Shape;667;gdc387f01bc_1_536"/>
          <p:cNvCxnSpPr/>
          <p:nvPr/>
        </p:nvCxnSpPr>
        <p:spPr>
          <a:xfrm>
            <a:off x="1342950" y="40908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668" name="Google Shape;668;gdc387f01bc_1_536"/>
          <p:cNvCxnSpPr/>
          <p:nvPr/>
        </p:nvCxnSpPr>
        <p:spPr>
          <a:xfrm>
            <a:off x="1342950" y="4319400"/>
            <a:ext cx="1047600" cy="0"/>
          </a:xfrm>
          <a:prstGeom prst="straightConnector1">
            <a:avLst/>
          </a:prstGeom>
          <a:noFill/>
          <a:ln cap="flat" cmpd="sng" w="9525">
            <a:solidFill>
              <a:schemeClr val="dk2"/>
            </a:solidFill>
            <a:prstDash val="solid"/>
            <a:round/>
            <a:headEnd len="sm" w="sm" type="none"/>
            <a:tailEnd len="med" w="med" type="triangle"/>
          </a:ln>
        </p:spPr>
      </p:cxnSp>
      <p:sp>
        <p:nvSpPr>
          <p:cNvPr id="669" name="Google Shape;669;gdc387f01bc_1_536"/>
          <p:cNvSpPr txBox="1"/>
          <p:nvPr/>
        </p:nvSpPr>
        <p:spPr>
          <a:xfrm>
            <a:off x="7627625" y="1722125"/>
            <a:ext cx="5081700" cy="5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670" name="Google Shape;670;gdc387f01bc_1_536"/>
          <p:cNvSpPr/>
          <p:nvPr/>
        </p:nvSpPr>
        <p:spPr>
          <a:xfrm>
            <a:off x="235500" y="2465075"/>
            <a:ext cx="1334100" cy="211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s" sz="1200"/>
              <a:t>This </a:t>
            </a:r>
            <a:endParaRPr sz="1200"/>
          </a:p>
          <a:p>
            <a:pPr indent="0" lvl="0" marL="0" rtl="0" algn="r">
              <a:lnSpc>
                <a:spcPct val="115000"/>
              </a:lnSpc>
              <a:spcBef>
                <a:spcPts val="0"/>
              </a:spcBef>
              <a:spcAft>
                <a:spcPts val="0"/>
              </a:spcAft>
              <a:buNone/>
            </a:pPr>
            <a:r>
              <a:rPr lang="es" sz="1200"/>
              <a:t>was </a:t>
            </a:r>
            <a:endParaRPr sz="1200"/>
          </a:p>
          <a:p>
            <a:pPr indent="0" lvl="0" marL="0" rtl="0" algn="r">
              <a:lnSpc>
                <a:spcPct val="115000"/>
              </a:lnSpc>
              <a:spcBef>
                <a:spcPts val="0"/>
              </a:spcBef>
              <a:spcAft>
                <a:spcPts val="0"/>
              </a:spcAft>
              <a:buNone/>
            </a:pPr>
            <a:r>
              <a:rPr lang="es" sz="1200"/>
              <a:t>the </a:t>
            </a:r>
            <a:endParaRPr sz="1200"/>
          </a:p>
          <a:p>
            <a:pPr indent="0" lvl="0" marL="0" rtl="0" algn="r">
              <a:lnSpc>
                <a:spcPct val="115000"/>
              </a:lnSpc>
              <a:spcBef>
                <a:spcPts val="0"/>
              </a:spcBef>
              <a:spcAft>
                <a:spcPts val="0"/>
              </a:spcAft>
              <a:buNone/>
            </a:pPr>
            <a:r>
              <a:rPr lang="es" sz="1200"/>
              <a:t>best </a:t>
            </a:r>
            <a:endParaRPr sz="1200"/>
          </a:p>
          <a:p>
            <a:pPr indent="0" lvl="0" marL="0" rtl="0" algn="r">
              <a:lnSpc>
                <a:spcPct val="115000"/>
              </a:lnSpc>
              <a:spcBef>
                <a:spcPts val="0"/>
              </a:spcBef>
              <a:spcAft>
                <a:spcPts val="0"/>
              </a:spcAft>
              <a:buNone/>
            </a:pPr>
            <a:r>
              <a:rPr lang="es" sz="1200"/>
              <a:t>movie</a:t>
            </a:r>
            <a:endParaRPr sz="1200"/>
          </a:p>
          <a:p>
            <a:pPr indent="0" lvl="0" marL="0" rtl="0" algn="r">
              <a:lnSpc>
                <a:spcPct val="115000"/>
              </a:lnSpc>
              <a:spcBef>
                <a:spcPts val="0"/>
              </a:spcBef>
              <a:spcAft>
                <a:spcPts val="0"/>
              </a:spcAft>
              <a:buNone/>
            </a:pPr>
            <a:r>
              <a:rPr lang="es" sz="1200"/>
              <a:t>I </a:t>
            </a:r>
            <a:endParaRPr sz="1200"/>
          </a:p>
          <a:p>
            <a:pPr indent="0" lvl="0" marL="0" rtl="0" algn="r">
              <a:lnSpc>
                <a:spcPct val="115000"/>
              </a:lnSpc>
              <a:spcBef>
                <a:spcPts val="0"/>
              </a:spcBef>
              <a:spcAft>
                <a:spcPts val="0"/>
              </a:spcAft>
              <a:buNone/>
            </a:pPr>
            <a:r>
              <a:rPr lang="es" sz="1200"/>
              <a:t>‘ve</a:t>
            </a:r>
            <a:endParaRPr sz="1200"/>
          </a:p>
          <a:p>
            <a:pPr indent="0" lvl="0" marL="0" rtl="0" algn="r">
              <a:lnSpc>
                <a:spcPct val="115000"/>
              </a:lnSpc>
              <a:spcBef>
                <a:spcPts val="0"/>
              </a:spcBef>
              <a:spcAft>
                <a:spcPts val="0"/>
              </a:spcAft>
              <a:buNone/>
            </a:pPr>
            <a:r>
              <a:rPr lang="es" sz="1200"/>
              <a:t>seen</a:t>
            </a:r>
            <a:endParaRPr sz="1200"/>
          </a:p>
        </p:txBody>
      </p:sp>
      <p:sp>
        <p:nvSpPr>
          <p:cNvPr id="671" name="Google Shape;671;gdc387f01bc_1_536"/>
          <p:cNvSpPr txBox="1"/>
          <p:nvPr/>
        </p:nvSpPr>
        <p:spPr>
          <a:xfrm>
            <a:off x="512450" y="2131700"/>
            <a:ext cx="10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INPUT</a:t>
            </a:r>
            <a:endParaRPr>
              <a:latin typeface="Open Sans"/>
              <a:ea typeface="Open Sans"/>
              <a:cs typeface="Open Sans"/>
              <a:sym typeface="Open Sans"/>
            </a:endParaRPr>
          </a:p>
        </p:txBody>
      </p:sp>
      <p:sp>
        <p:nvSpPr>
          <p:cNvPr id="672" name="Google Shape;672;gdc387f01bc_1_536"/>
          <p:cNvSpPr txBox="1"/>
          <p:nvPr/>
        </p:nvSpPr>
        <p:spPr>
          <a:xfrm>
            <a:off x="7187100" y="2265050"/>
            <a:ext cx="10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Open Sans"/>
                <a:ea typeface="Open Sans"/>
                <a:cs typeface="Open Sans"/>
                <a:sym typeface="Open Sans"/>
              </a:rPr>
              <a:t>OUTPUT</a:t>
            </a:r>
            <a:endParaRPr>
              <a:solidFill>
                <a:schemeClr val="dk1"/>
              </a:solidFill>
              <a:latin typeface="Open Sans"/>
              <a:ea typeface="Open Sans"/>
              <a:cs typeface="Open Sans"/>
              <a:sym typeface="Open Sans"/>
            </a:endParaRPr>
          </a:p>
        </p:txBody>
      </p:sp>
      <p:pic>
        <p:nvPicPr>
          <p:cNvPr id="673" name="Google Shape;673;gdc387f01bc_1_536"/>
          <p:cNvPicPr preferRelativeResize="0"/>
          <p:nvPr/>
        </p:nvPicPr>
        <p:blipFill rotWithShape="1">
          <a:blip r:embed="rId4">
            <a:alphaModFix/>
          </a:blip>
          <a:srcRect b="0" l="0" r="0" t="0"/>
          <a:stretch/>
        </p:blipFill>
        <p:spPr>
          <a:xfrm>
            <a:off x="6774000" y="3246425"/>
            <a:ext cx="578829" cy="259475"/>
          </a:xfrm>
          <a:prstGeom prst="rect">
            <a:avLst/>
          </a:prstGeom>
          <a:noFill/>
          <a:ln>
            <a:noFill/>
          </a:ln>
        </p:spPr>
      </p:pic>
      <p:cxnSp>
        <p:nvCxnSpPr>
          <p:cNvPr id="674" name="Google Shape;674;gdc387f01bc_1_536"/>
          <p:cNvCxnSpPr>
            <a:endCxn id="673" idx="1"/>
          </p:cNvCxnSpPr>
          <p:nvPr/>
        </p:nvCxnSpPr>
        <p:spPr>
          <a:xfrm>
            <a:off x="6318600" y="3176362"/>
            <a:ext cx="455400" cy="199800"/>
          </a:xfrm>
          <a:prstGeom prst="straightConnector1">
            <a:avLst/>
          </a:prstGeom>
          <a:noFill/>
          <a:ln cap="flat" cmpd="sng" w="19050">
            <a:solidFill>
              <a:srgbClr val="212121"/>
            </a:solidFill>
            <a:prstDash val="solid"/>
            <a:round/>
            <a:headEnd len="sm" w="sm" type="none"/>
            <a:tailEnd len="med" w="med" type="triangle"/>
          </a:ln>
        </p:spPr>
      </p:cxnSp>
      <p:cxnSp>
        <p:nvCxnSpPr>
          <p:cNvPr id="675" name="Google Shape;675;gdc387f01bc_1_536"/>
          <p:cNvCxnSpPr>
            <a:endCxn id="673" idx="1"/>
          </p:cNvCxnSpPr>
          <p:nvPr/>
        </p:nvCxnSpPr>
        <p:spPr>
          <a:xfrm>
            <a:off x="6261300" y="3376162"/>
            <a:ext cx="512700" cy="0"/>
          </a:xfrm>
          <a:prstGeom prst="straightConnector1">
            <a:avLst/>
          </a:prstGeom>
          <a:noFill/>
          <a:ln cap="flat" cmpd="sng" w="19050">
            <a:solidFill>
              <a:srgbClr val="212121"/>
            </a:solidFill>
            <a:prstDash val="solid"/>
            <a:round/>
            <a:headEnd len="sm" w="sm" type="none"/>
            <a:tailEnd len="med" w="med" type="triangle"/>
          </a:ln>
        </p:spPr>
      </p:cxnSp>
      <p:cxnSp>
        <p:nvCxnSpPr>
          <p:cNvPr id="676" name="Google Shape;676;gdc387f01bc_1_536"/>
          <p:cNvCxnSpPr>
            <a:endCxn id="673" idx="1"/>
          </p:cNvCxnSpPr>
          <p:nvPr/>
        </p:nvCxnSpPr>
        <p:spPr>
          <a:xfrm flipH="1" rot="10800000">
            <a:off x="6289800" y="3376162"/>
            <a:ext cx="484200" cy="257400"/>
          </a:xfrm>
          <a:prstGeom prst="straightConnector1">
            <a:avLst/>
          </a:prstGeom>
          <a:noFill/>
          <a:ln cap="flat" cmpd="sng" w="19050">
            <a:solidFill>
              <a:srgbClr val="212121"/>
            </a:solidFill>
            <a:prstDash val="solid"/>
            <a:round/>
            <a:headEnd len="sm" w="sm" type="none"/>
            <a:tailEnd len="med" w="med" type="triangle"/>
          </a:ln>
        </p:spPr>
      </p:cxnSp>
      <p:cxnSp>
        <p:nvCxnSpPr>
          <p:cNvPr id="677" name="Google Shape;677;gdc387f01bc_1_536"/>
          <p:cNvCxnSpPr>
            <a:endCxn id="673" idx="1"/>
          </p:cNvCxnSpPr>
          <p:nvPr/>
        </p:nvCxnSpPr>
        <p:spPr>
          <a:xfrm flipH="1" rot="10800000">
            <a:off x="6289800" y="3376162"/>
            <a:ext cx="484200" cy="486000"/>
          </a:xfrm>
          <a:prstGeom prst="straightConnector1">
            <a:avLst/>
          </a:prstGeom>
          <a:noFill/>
          <a:ln cap="flat" cmpd="sng" w="19050">
            <a:solidFill>
              <a:srgbClr val="212121"/>
            </a:solidFill>
            <a:prstDash val="solid"/>
            <a:round/>
            <a:headEnd len="sm" w="sm" type="none"/>
            <a:tailEnd len="med" w="med" type="triangle"/>
          </a:ln>
        </p:spPr>
      </p:cxnSp>
      <p:sp>
        <p:nvSpPr>
          <p:cNvPr id="678" name="Google Shape;678;gdc387f01bc_1_536"/>
          <p:cNvSpPr/>
          <p:nvPr/>
        </p:nvSpPr>
        <p:spPr>
          <a:xfrm>
            <a:off x="1623063" y="2461750"/>
            <a:ext cx="455400" cy="2086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000"/>
              <a:t>102</a:t>
            </a:r>
            <a:endParaRPr sz="1000"/>
          </a:p>
          <a:p>
            <a:pPr indent="0" lvl="0" marL="0" rtl="0" algn="l">
              <a:lnSpc>
                <a:spcPct val="150000"/>
              </a:lnSpc>
              <a:spcBef>
                <a:spcPts val="0"/>
              </a:spcBef>
              <a:spcAft>
                <a:spcPts val="0"/>
              </a:spcAft>
              <a:buNone/>
            </a:pPr>
            <a:r>
              <a:rPr lang="es" sz="1000"/>
              <a:t>10</a:t>
            </a:r>
            <a:endParaRPr sz="1000"/>
          </a:p>
          <a:p>
            <a:pPr indent="0" lvl="0" marL="0" rtl="0" algn="l">
              <a:lnSpc>
                <a:spcPct val="150000"/>
              </a:lnSpc>
              <a:spcBef>
                <a:spcPts val="0"/>
              </a:spcBef>
              <a:spcAft>
                <a:spcPts val="0"/>
              </a:spcAft>
              <a:buNone/>
            </a:pPr>
            <a:r>
              <a:rPr lang="es" sz="1000"/>
              <a:t>20</a:t>
            </a:r>
            <a:endParaRPr sz="1000"/>
          </a:p>
          <a:p>
            <a:pPr indent="0" lvl="0" marL="0" rtl="0" algn="l">
              <a:lnSpc>
                <a:spcPct val="150000"/>
              </a:lnSpc>
              <a:spcBef>
                <a:spcPts val="0"/>
              </a:spcBef>
              <a:spcAft>
                <a:spcPts val="0"/>
              </a:spcAft>
              <a:buNone/>
            </a:pPr>
            <a:r>
              <a:rPr lang="es" sz="1000"/>
              <a:t>118</a:t>
            </a:r>
            <a:endParaRPr sz="1000"/>
          </a:p>
          <a:p>
            <a:pPr indent="0" lvl="0" marL="0" rtl="0" algn="l">
              <a:lnSpc>
                <a:spcPct val="150000"/>
              </a:lnSpc>
              <a:spcBef>
                <a:spcPts val="0"/>
              </a:spcBef>
              <a:spcAft>
                <a:spcPts val="0"/>
              </a:spcAft>
              <a:buNone/>
            </a:pPr>
            <a:r>
              <a:rPr lang="es" sz="1000"/>
              <a:t>127</a:t>
            </a:r>
            <a:endParaRPr sz="1000"/>
          </a:p>
          <a:p>
            <a:pPr indent="0" lvl="0" marL="0" rtl="0" algn="l">
              <a:lnSpc>
                <a:spcPct val="150000"/>
              </a:lnSpc>
              <a:spcBef>
                <a:spcPts val="0"/>
              </a:spcBef>
              <a:spcAft>
                <a:spcPts val="0"/>
              </a:spcAft>
              <a:buNone/>
            </a:pPr>
            <a:r>
              <a:rPr lang="es" sz="1000"/>
              <a:t>118</a:t>
            </a:r>
            <a:endParaRPr sz="1000"/>
          </a:p>
          <a:p>
            <a:pPr indent="0" lvl="0" marL="0" rtl="0" algn="l">
              <a:lnSpc>
                <a:spcPct val="150000"/>
              </a:lnSpc>
              <a:spcBef>
                <a:spcPts val="0"/>
              </a:spcBef>
              <a:spcAft>
                <a:spcPts val="0"/>
              </a:spcAft>
              <a:buNone/>
            </a:pPr>
            <a:r>
              <a:rPr lang="es" sz="1000"/>
              <a:t>111</a:t>
            </a:r>
            <a:endParaRPr sz="1000"/>
          </a:p>
          <a:p>
            <a:pPr indent="0" lvl="0" marL="0" rtl="0" algn="l">
              <a:lnSpc>
                <a:spcPct val="150000"/>
              </a:lnSpc>
              <a:spcBef>
                <a:spcPts val="0"/>
              </a:spcBef>
              <a:spcAft>
                <a:spcPts val="0"/>
              </a:spcAft>
              <a:buNone/>
            </a:pPr>
            <a:r>
              <a:rPr lang="es" sz="1000"/>
              <a:t>580</a:t>
            </a:r>
            <a:endParaRPr sz="1300"/>
          </a:p>
        </p:txBody>
      </p:sp>
      <p:sp>
        <p:nvSpPr>
          <p:cNvPr id="679" name="Google Shape;679;gdc387f01bc_1_536"/>
          <p:cNvSpPr/>
          <p:nvPr/>
        </p:nvSpPr>
        <p:spPr>
          <a:xfrm>
            <a:off x="7351400" y="3217950"/>
            <a:ext cx="400800" cy="400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lang="es" sz="1000"/>
              <a:t>0/1</a:t>
            </a:r>
            <a:endParaRPr sz="1000"/>
          </a:p>
        </p:txBody>
      </p:sp>
      <p:sp>
        <p:nvSpPr>
          <p:cNvPr id="680" name="Google Shape;680;gdc387f01bc_1_536"/>
          <p:cNvSpPr txBox="1"/>
          <p:nvPr/>
        </p:nvSpPr>
        <p:spPr>
          <a:xfrm>
            <a:off x="7684775" y="3138275"/>
            <a:ext cx="1383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Polarity: </a:t>
            </a:r>
            <a:r>
              <a:rPr lang="es" sz="1100">
                <a:latin typeface="Open Sans"/>
                <a:ea typeface="Open Sans"/>
                <a:cs typeface="Open Sans"/>
                <a:sym typeface="Open Sans"/>
              </a:rPr>
              <a:t>positive/negative</a:t>
            </a:r>
            <a:endParaRPr sz="1100">
              <a:latin typeface="Open Sans"/>
              <a:ea typeface="Open Sans"/>
              <a:cs typeface="Open Sans"/>
              <a:sym typeface="Open Sans"/>
            </a:endParaRPr>
          </a:p>
        </p:txBody>
      </p:sp>
      <p:sp>
        <p:nvSpPr>
          <p:cNvPr id="681" name="Google Shape;681;gdc387f01bc_1_536"/>
          <p:cNvSpPr/>
          <p:nvPr/>
        </p:nvSpPr>
        <p:spPr>
          <a:xfrm>
            <a:off x="4037900" y="2465075"/>
            <a:ext cx="3048900" cy="22308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gdc387f01bc_1_536"/>
          <p:cNvSpPr txBox="1"/>
          <p:nvPr/>
        </p:nvSpPr>
        <p:spPr>
          <a:xfrm>
            <a:off x="319050" y="1546075"/>
            <a:ext cx="238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Open Sans"/>
                <a:ea typeface="Open Sans"/>
                <a:cs typeface="Open Sans"/>
                <a:sym typeface="Open Sans"/>
              </a:rPr>
              <a:t>Text representation and </a:t>
            </a:r>
            <a:endParaRPr b="1">
              <a:latin typeface="Open Sans"/>
              <a:ea typeface="Open Sans"/>
              <a:cs typeface="Open Sans"/>
              <a:sym typeface="Open Sans"/>
            </a:endParaRPr>
          </a:p>
          <a:p>
            <a:pPr indent="0" lvl="0" marL="0" rtl="0" algn="l">
              <a:spcBef>
                <a:spcPts val="0"/>
              </a:spcBef>
              <a:spcAft>
                <a:spcPts val="0"/>
              </a:spcAft>
              <a:buNone/>
            </a:pPr>
            <a:r>
              <a:rPr b="1" lang="es">
                <a:latin typeface="Open Sans"/>
                <a:ea typeface="Open Sans"/>
                <a:cs typeface="Open Sans"/>
                <a:sym typeface="Open Sans"/>
              </a:rPr>
              <a:t>embedding</a:t>
            </a:r>
            <a:endParaRPr b="1">
              <a:latin typeface="Open Sans"/>
              <a:ea typeface="Open Sans"/>
              <a:cs typeface="Open Sans"/>
              <a:sym typeface="Open Sans"/>
            </a:endParaRPr>
          </a:p>
        </p:txBody>
      </p:sp>
      <p:sp>
        <p:nvSpPr>
          <p:cNvPr id="683" name="Google Shape;683;gdc387f01bc_1_536"/>
          <p:cNvSpPr txBox="1"/>
          <p:nvPr/>
        </p:nvSpPr>
        <p:spPr>
          <a:xfrm>
            <a:off x="5894475" y="1649450"/>
            <a:ext cx="162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Open Sans"/>
                <a:ea typeface="Open Sans"/>
                <a:cs typeface="Open Sans"/>
                <a:sym typeface="Open Sans"/>
              </a:rPr>
              <a:t>Which DNN architecture?</a:t>
            </a:r>
            <a:endParaRPr b="1">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gdc387f01bc_1_56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4200"/>
              <a:buNone/>
            </a:pPr>
            <a:r>
              <a:rPr lang="es"/>
              <a:t>Wrapping up:</a:t>
            </a:r>
            <a:endParaRPr/>
          </a:p>
        </p:txBody>
      </p:sp>
      <p:sp>
        <p:nvSpPr>
          <p:cNvPr id="689" name="Google Shape;689;gdc387f01bc_1_565"/>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s" sz="1200"/>
              <a:t>Sentiment classification task: for each movie review find if it is positive or negative </a:t>
            </a:r>
            <a:endParaRPr sz="1200"/>
          </a:p>
        </p:txBody>
      </p:sp>
      <p:pic>
        <p:nvPicPr>
          <p:cNvPr id="690" name="Google Shape;690;gdc387f01bc_1_565"/>
          <p:cNvPicPr preferRelativeResize="0"/>
          <p:nvPr/>
        </p:nvPicPr>
        <p:blipFill rotWithShape="1">
          <a:blip r:embed="rId3">
            <a:alphaModFix/>
          </a:blip>
          <a:srcRect b="0" l="0" r="0" t="0"/>
          <a:stretch/>
        </p:blipFill>
        <p:spPr>
          <a:xfrm>
            <a:off x="2131925" y="1852398"/>
            <a:ext cx="4483299" cy="2688350"/>
          </a:xfrm>
          <a:prstGeom prst="rect">
            <a:avLst/>
          </a:prstGeom>
          <a:noFill/>
          <a:ln>
            <a:noFill/>
          </a:ln>
        </p:spPr>
      </p:pic>
      <p:cxnSp>
        <p:nvCxnSpPr>
          <p:cNvPr id="691" name="Google Shape;691;gdc387f01bc_1_565"/>
          <p:cNvCxnSpPr/>
          <p:nvPr/>
        </p:nvCxnSpPr>
        <p:spPr>
          <a:xfrm>
            <a:off x="1329525" y="2712875"/>
            <a:ext cx="1034100" cy="0"/>
          </a:xfrm>
          <a:prstGeom prst="straightConnector1">
            <a:avLst/>
          </a:prstGeom>
          <a:noFill/>
          <a:ln cap="flat" cmpd="sng" w="9525">
            <a:solidFill>
              <a:schemeClr val="dk2"/>
            </a:solidFill>
            <a:prstDash val="solid"/>
            <a:round/>
            <a:headEnd len="sm" w="sm" type="none"/>
            <a:tailEnd len="med" w="med" type="triangle"/>
          </a:ln>
        </p:spPr>
      </p:cxnSp>
      <p:cxnSp>
        <p:nvCxnSpPr>
          <p:cNvPr id="692" name="Google Shape;692;gdc387f01bc_1_565"/>
          <p:cNvCxnSpPr/>
          <p:nvPr/>
        </p:nvCxnSpPr>
        <p:spPr>
          <a:xfrm>
            <a:off x="1342950" y="29478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693" name="Google Shape;693;gdc387f01bc_1_565"/>
          <p:cNvCxnSpPr/>
          <p:nvPr/>
        </p:nvCxnSpPr>
        <p:spPr>
          <a:xfrm>
            <a:off x="1342950" y="31764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694" name="Google Shape;694;gdc387f01bc_1_565"/>
          <p:cNvCxnSpPr/>
          <p:nvPr/>
        </p:nvCxnSpPr>
        <p:spPr>
          <a:xfrm>
            <a:off x="1342950" y="34050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695" name="Google Shape;695;gdc387f01bc_1_565"/>
          <p:cNvCxnSpPr/>
          <p:nvPr/>
        </p:nvCxnSpPr>
        <p:spPr>
          <a:xfrm>
            <a:off x="1342950" y="36336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696" name="Google Shape;696;gdc387f01bc_1_565"/>
          <p:cNvCxnSpPr/>
          <p:nvPr/>
        </p:nvCxnSpPr>
        <p:spPr>
          <a:xfrm>
            <a:off x="1342950" y="38622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697" name="Google Shape;697;gdc387f01bc_1_565"/>
          <p:cNvCxnSpPr/>
          <p:nvPr/>
        </p:nvCxnSpPr>
        <p:spPr>
          <a:xfrm>
            <a:off x="1342950" y="4090800"/>
            <a:ext cx="1047600" cy="0"/>
          </a:xfrm>
          <a:prstGeom prst="straightConnector1">
            <a:avLst/>
          </a:prstGeom>
          <a:noFill/>
          <a:ln cap="flat" cmpd="sng" w="9525">
            <a:solidFill>
              <a:schemeClr val="dk2"/>
            </a:solidFill>
            <a:prstDash val="solid"/>
            <a:round/>
            <a:headEnd len="sm" w="sm" type="none"/>
            <a:tailEnd len="med" w="med" type="triangle"/>
          </a:ln>
        </p:spPr>
      </p:cxnSp>
      <p:cxnSp>
        <p:nvCxnSpPr>
          <p:cNvPr id="698" name="Google Shape;698;gdc387f01bc_1_565"/>
          <p:cNvCxnSpPr/>
          <p:nvPr/>
        </p:nvCxnSpPr>
        <p:spPr>
          <a:xfrm>
            <a:off x="1342950" y="4319400"/>
            <a:ext cx="1047600" cy="0"/>
          </a:xfrm>
          <a:prstGeom prst="straightConnector1">
            <a:avLst/>
          </a:prstGeom>
          <a:noFill/>
          <a:ln cap="flat" cmpd="sng" w="9525">
            <a:solidFill>
              <a:schemeClr val="dk2"/>
            </a:solidFill>
            <a:prstDash val="solid"/>
            <a:round/>
            <a:headEnd len="sm" w="sm" type="none"/>
            <a:tailEnd len="med" w="med" type="triangle"/>
          </a:ln>
        </p:spPr>
      </p:cxnSp>
      <p:sp>
        <p:nvSpPr>
          <p:cNvPr id="699" name="Google Shape;699;gdc387f01bc_1_565"/>
          <p:cNvSpPr txBox="1"/>
          <p:nvPr/>
        </p:nvSpPr>
        <p:spPr>
          <a:xfrm>
            <a:off x="7627625" y="1722125"/>
            <a:ext cx="5081700" cy="5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700" name="Google Shape;700;gdc387f01bc_1_565"/>
          <p:cNvSpPr/>
          <p:nvPr/>
        </p:nvSpPr>
        <p:spPr>
          <a:xfrm>
            <a:off x="235500" y="2465075"/>
            <a:ext cx="1334100" cy="2114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s" sz="1200"/>
              <a:t>This </a:t>
            </a:r>
            <a:endParaRPr sz="1200"/>
          </a:p>
          <a:p>
            <a:pPr indent="0" lvl="0" marL="0" rtl="0" algn="r">
              <a:lnSpc>
                <a:spcPct val="115000"/>
              </a:lnSpc>
              <a:spcBef>
                <a:spcPts val="0"/>
              </a:spcBef>
              <a:spcAft>
                <a:spcPts val="0"/>
              </a:spcAft>
              <a:buNone/>
            </a:pPr>
            <a:r>
              <a:rPr lang="es" sz="1200"/>
              <a:t>was </a:t>
            </a:r>
            <a:endParaRPr sz="1200"/>
          </a:p>
          <a:p>
            <a:pPr indent="0" lvl="0" marL="0" rtl="0" algn="r">
              <a:lnSpc>
                <a:spcPct val="115000"/>
              </a:lnSpc>
              <a:spcBef>
                <a:spcPts val="0"/>
              </a:spcBef>
              <a:spcAft>
                <a:spcPts val="0"/>
              </a:spcAft>
              <a:buNone/>
            </a:pPr>
            <a:r>
              <a:rPr lang="es" sz="1200"/>
              <a:t>the </a:t>
            </a:r>
            <a:endParaRPr sz="1200"/>
          </a:p>
          <a:p>
            <a:pPr indent="0" lvl="0" marL="0" rtl="0" algn="r">
              <a:lnSpc>
                <a:spcPct val="115000"/>
              </a:lnSpc>
              <a:spcBef>
                <a:spcPts val="0"/>
              </a:spcBef>
              <a:spcAft>
                <a:spcPts val="0"/>
              </a:spcAft>
              <a:buNone/>
            </a:pPr>
            <a:r>
              <a:rPr lang="es" sz="1200"/>
              <a:t>best </a:t>
            </a:r>
            <a:endParaRPr sz="1200"/>
          </a:p>
          <a:p>
            <a:pPr indent="0" lvl="0" marL="0" rtl="0" algn="r">
              <a:lnSpc>
                <a:spcPct val="115000"/>
              </a:lnSpc>
              <a:spcBef>
                <a:spcPts val="0"/>
              </a:spcBef>
              <a:spcAft>
                <a:spcPts val="0"/>
              </a:spcAft>
              <a:buNone/>
            </a:pPr>
            <a:r>
              <a:rPr lang="es" sz="1200"/>
              <a:t>movie</a:t>
            </a:r>
            <a:endParaRPr sz="1200"/>
          </a:p>
          <a:p>
            <a:pPr indent="0" lvl="0" marL="0" rtl="0" algn="r">
              <a:lnSpc>
                <a:spcPct val="115000"/>
              </a:lnSpc>
              <a:spcBef>
                <a:spcPts val="0"/>
              </a:spcBef>
              <a:spcAft>
                <a:spcPts val="0"/>
              </a:spcAft>
              <a:buNone/>
            </a:pPr>
            <a:r>
              <a:rPr lang="es" sz="1200"/>
              <a:t>I </a:t>
            </a:r>
            <a:endParaRPr sz="1200"/>
          </a:p>
          <a:p>
            <a:pPr indent="0" lvl="0" marL="0" rtl="0" algn="r">
              <a:lnSpc>
                <a:spcPct val="115000"/>
              </a:lnSpc>
              <a:spcBef>
                <a:spcPts val="0"/>
              </a:spcBef>
              <a:spcAft>
                <a:spcPts val="0"/>
              </a:spcAft>
              <a:buNone/>
            </a:pPr>
            <a:r>
              <a:rPr lang="es" sz="1200"/>
              <a:t>‘ve</a:t>
            </a:r>
            <a:endParaRPr sz="1200"/>
          </a:p>
          <a:p>
            <a:pPr indent="0" lvl="0" marL="0" rtl="0" algn="r">
              <a:lnSpc>
                <a:spcPct val="115000"/>
              </a:lnSpc>
              <a:spcBef>
                <a:spcPts val="0"/>
              </a:spcBef>
              <a:spcAft>
                <a:spcPts val="0"/>
              </a:spcAft>
              <a:buNone/>
            </a:pPr>
            <a:r>
              <a:rPr lang="es" sz="1200"/>
              <a:t>seen</a:t>
            </a:r>
            <a:endParaRPr sz="1200"/>
          </a:p>
        </p:txBody>
      </p:sp>
      <p:sp>
        <p:nvSpPr>
          <p:cNvPr id="701" name="Google Shape;701;gdc387f01bc_1_565"/>
          <p:cNvSpPr txBox="1"/>
          <p:nvPr/>
        </p:nvSpPr>
        <p:spPr>
          <a:xfrm>
            <a:off x="512450" y="2131700"/>
            <a:ext cx="10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INPUT</a:t>
            </a:r>
            <a:endParaRPr>
              <a:latin typeface="Open Sans"/>
              <a:ea typeface="Open Sans"/>
              <a:cs typeface="Open Sans"/>
              <a:sym typeface="Open Sans"/>
            </a:endParaRPr>
          </a:p>
        </p:txBody>
      </p:sp>
      <p:sp>
        <p:nvSpPr>
          <p:cNvPr id="702" name="Google Shape;702;gdc387f01bc_1_565"/>
          <p:cNvSpPr txBox="1"/>
          <p:nvPr/>
        </p:nvSpPr>
        <p:spPr>
          <a:xfrm>
            <a:off x="7187100" y="2265050"/>
            <a:ext cx="10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Open Sans"/>
                <a:ea typeface="Open Sans"/>
                <a:cs typeface="Open Sans"/>
                <a:sym typeface="Open Sans"/>
              </a:rPr>
              <a:t>OUTPUT</a:t>
            </a:r>
            <a:endParaRPr>
              <a:solidFill>
                <a:schemeClr val="dk1"/>
              </a:solidFill>
              <a:latin typeface="Open Sans"/>
              <a:ea typeface="Open Sans"/>
              <a:cs typeface="Open Sans"/>
              <a:sym typeface="Open Sans"/>
            </a:endParaRPr>
          </a:p>
        </p:txBody>
      </p:sp>
      <p:pic>
        <p:nvPicPr>
          <p:cNvPr id="703" name="Google Shape;703;gdc387f01bc_1_565"/>
          <p:cNvPicPr preferRelativeResize="0"/>
          <p:nvPr/>
        </p:nvPicPr>
        <p:blipFill rotWithShape="1">
          <a:blip r:embed="rId4">
            <a:alphaModFix/>
          </a:blip>
          <a:srcRect b="0" l="0" r="0" t="0"/>
          <a:stretch/>
        </p:blipFill>
        <p:spPr>
          <a:xfrm>
            <a:off x="6774000" y="3246425"/>
            <a:ext cx="578829" cy="259475"/>
          </a:xfrm>
          <a:prstGeom prst="rect">
            <a:avLst/>
          </a:prstGeom>
          <a:noFill/>
          <a:ln>
            <a:noFill/>
          </a:ln>
        </p:spPr>
      </p:pic>
      <p:cxnSp>
        <p:nvCxnSpPr>
          <p:cNvPr id="704" name="Google Shape;704;gdc387f01bc_1_565"/>
          <p:cNvCxnSpPr>
            <a:endCxn id="703" idx="1"/>
          </p:cNvCxnSpPr>
          <p:nvPr/>
        </p:nvCxnSpPr>
        <p:spPr>
          <a:xfrm>
            <a:off x="6318600" y="3176362"/>
            <a:ext cx="455400" cy="199800"/>
          </a:xfrm>
          <a:prstGeom prst="straightConnector1">
            <a:avLst/>
          </a:prstGeom>
          <a:noFill/>
          <a:ln cap="flat" cmpd="sng" w="19050">
            <a:solidFill>
              <a:srgbClr val="212121"/>
            </a:solidFill>
            <a:prstDash val="solid"/>
            <a:round/>
            <a:headEnd len="sm" w="sm" type="none"/>
            <a:tailEnd len="med" w="med" type="triangle"/>
          </a:ln>
        </p:spPr>
      </p:cxnSp>
      <p:cxnSp>
        <p:nvCxnSpPr>
          <p:cNvPr id="705" name="Google Shape;705;gdc387f01bc_1_565"/>
          <p:cNvCxnSpPr>
            <a:endCxn id="703" idx="1"/>
          </p:cNvCxnSpPr>
          <p:nvPr/>
        </p:nvCxnSpPr>
        <p:spPr>
          <a:xfrm>
            <a:off x="6261300" y="3376162"/>
            <a:ext cx="512700" cy="0"/>
          </a:xfrm>
          <a:prstGeom prst="straightConnector1">
            <a:avLst/>
          </a:prstGeom>
          <a:noFill/>
          <a:ln cap="flat" cmpd="sng" w="19050">
            <a:solidFill>
              <a:srgbClr val="212121"/>
            </a:solidFill>
            <a:prstDash val="solid"/>
            <a:round/>
            <a:headEnd len="sm" w="sm" type="none"/>
            <a:tailEnd len="med" w="med" type="triangle"/>
          </a:ln>
        </p:spPr>
      </p:cxnSp>
      <p:cxnSp>
        <p:nvCxnSpPr>
          <p:cNvPr id="706" name="Google Shape;706;gdc387f01bc_1_565"/>
          <p:cNvCxnSpPr>
            <a:endCxn id="703" idx="1"/>
          </p:cNvCxnSpPr>
          <p:nvPr/>
        </p:nvCxnSpPr>
        <p:spPr>
          <a:xfrm flipH="1" rot="10800000">
            <a:off x="6289800" y="3376162"/>
            <a:ext cx="484200" cy="257400"/>
          </a:xfrm>
          <a:prstGeom prst="straightConnector1">
            <a:avLst/>
          </a:prstGeom>
          <a:noFill/>
          <a:ln cap="flat" cmpd="sng" w="19050">
            <a:solidFill>
              <a:srgbClr val="212121"/>
            </a:solidFill>
            <a:prstDash val="solid"/>
            <a:round/>
            <a:headEnd len="sm" w="sm" type="none"/>
            <a:tailEnd len="med" w="med" type="triangle"/>
          </a:ln>
        </p:spPr>
      </p:cxnSp>
      <p:cxnSp>
        <p:nvCxnSpPr>
          <p:cNvPr id="707" name="Google Shape;707;gdc387f01bc_1_565"/>
          <p:cNvCxnSpPr>
            <a:endCxn id="703" idx="1"/>
          </p:cNvCxnSpPr>
          <p:nvPr/>
        </p:nvCxnSpPr>
        <p:spPr>
          <a:xfrm flipH="1" rot="10800000">
            <a:off x="6289800" y="3376162"/>
            <a:ext cx="484200" cy="486000"/>
          </a:xfrm>
          <a:prstGeom prst="straightConnector1">
            <a:avLst/>
          </a:prstGeom>
          <a:noFill/>
          <a:ln cap="flat" cmpd="sng" w="19050">
            <a:solidFill>
              <a:srgbClr val="212121"/>
            </a:solidFill>
            <a:prstDash val="solid"/>
            <a:round/>
            <a:headEnd len="sm" w="sm" type="none"/>
            <a:tailEnd len="med" w="med" type="triangle"/>
          </a:ln>
        </p:spPr>
      </p:cxnSp>
      <p:sp>
        <p:nvSpPr>
          <p:cNvPr id="708" name="Google Shape;708;gdc387f01bc_1_565"/>
          <p:cNvSpPr/>
          <p:nvPr/>
        </p:nvSpPr>
        <p:spPr>
          <a:xfrm>
            <a:off x="1623063" y="2461750"/>
            <a:ext cx="455400" cy="2086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 sz="1000"/>
              <a:t>102</a:t>
            </a:r>
            <a:endParaRPr sz="1000"/>
          </a:p>
          <a:p>
            <a:pPr indent="0" lvl="0" marL="0" rtl="0" algn="l">
              <a:lnSpc>
                <a:spcPct val="150000"/>
              </a:lnSpc>
              <a:spcBef>
                <a:spcPts val="0"/>
              </a:spcBef>
              <a:spcAft>
                <a:spcPts val="0"/>
              </a:spcAft>
              <a:buNone/>
            </a:pPr>
            <a:r>
              <a:rPr lang="es" sz="1000"/>
              <a:t>10</a:t>
            </a:r>
            <a:endParaRPr sz="1000"/>
          </a:p>
          <a:p>
            <a:pPr indent="0" lvl="0" marL="0" rtl="0" algn="l">
              <a:lnSpc>
                <a:spcPct val="150000"/>
              </a:lnSpc>
              <a:spcBef>
                <a:spcPts val="0"/>
              </a:spcBef>
              <a:spcAft>
                <a:spcPts val="0"/>
              </a:spcAft>
              <a:buNone/>
            </a:pPr>
            <a:r>
              <a:rPr lang="es" sz="1000"/>
              <a:t>20</a:t>
            </a:r>
            <a:endParaRPr sz="1000"/>
          </a:p>
          <a:p>
            <a:pPr indent="0" lvl="0" marL="0" rtl="0" algn="l">
              <a:lnSpc>
                <a:spcPct val="150000"/>
              </a:lnSpc>
              <a:spcBef>
                <a:spcPts val="0"/>
              </a:spcBef>
              <a:spcAft>
                <a:spcPts val="0"/>
              </a:spcAft>
              <a:buNone/>
            </a:pPr>
            <a:r>
              <a:rPr lang="es" sz="1000"/>
              <a:t>118</a:t>
            </a:r>
            <a:endParaRPr sz="1000"/>
          </a:p>
          <a:p>
            <a:pPr indent="0" lvl="0" marL="0" rtl="0" algn="l">
              <a:lnSpc>
                <a:spcPct val="150000"/>
              </a:lnSpc>
              <a:spcBef>
                <a:spcPts val="0"/>
              </a:spcBef>
              <a:spcAft>
                <a:spcPts val="0"/>
              </a:spcAft>
              <a:buNone/>
            </a:pPr>
            <a:r>
              <a:rPr lang="es" sz="1000"/>
              <a:t>127</a:t>
            </a:r>
            <a:endParaRPr sz="1000"/>
          </a:p>
          <a:p>
            <a:pPr indent="0" lvl="0" marL="0" rtl="0" algn="l">
              <a:lnSpc>
                <a:spcPct val="150000"/>
              </a:lnSpc>
              <a:spcBef>
                <a:spcPts val="0"/>
              </a:spcBef>
              <a:spcAft>
                <a:spcPts val="0"/>
              </a:spcAft>
              <a:buNone/>
            </a:pPr>
            <a:r>
              <a:rPr lang="es" sz="1000"/>
              <a:t>118</a:t>
            </a:r>
            <a:endParaRPr sz="1000"/>
          </a:p>
          <a:p>
            <a:pPr indent="0" lvl="0" marL="0" rtl="0" algn="l">
              <a:lnSpc>
                <a:spcPct val="150000"/>
              </a:lnSpc>
              <a:spcBef>
                <a:spcPts val="0"/>
              </a:spcBef>
              <a:spcAft>
                <a:spcPts val="0"/>
              </a:spcAft>
              <a:buNone/>
            </a:pPr>
            <a:r>
              <a:rPr lang="es" sz="1000"/>
              <a:t>111</a:t>
            </a:r>
            <a:endParaRPr sz="1000"/>
          </a:p>
          <a:p>
            <a:pPr indent="0" lvl="0" marL="0" rtl="0" algn="l">
              <a:lnSpc>
                <a:spcPct val="150000"/>
              </a:lnSpc>
              <a:spcBef>
                <a:spcPts val="0"/>
              </a:spcBef>
              <a:spcAft>
                <a:spcPts val="0"/>
              </a:spcAft>
              <a:buNone/>
            </a:pPr>
            <a:r>
              <a:rPr lang="es" sz="1000"/>
              <a:t>580</a:t>
            </a:r>
            <a:endParaRPr sz="1300"/>
          </a:p>
        </p:txBody>
      </p:sp>
      <p:sp>
        <p:nvSpPr>
          <p:cNvPr id="709" name="Google Shape;709;gdc387f01bc_1_565"/>
          <p:cNvSpPr/>
          <p:nvPr/>
        </p:nvSpPr>
        <p:spPr>
          <a:xfrm>
            <a:off x="7351400" y="3217950"/>
            <a:ext cx="400800" cy="4002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lang="es" sz="1000"/>
              <a:t>0/1</a:t>
            </a:r>
            <a:endParaRPr sz="1000"/>
          </a:p>
        </p:txBody>
      </p:sp>
      <p:sp>
        <p:nvSpPr>
          <p:cNvPr id="710" name="Google Shape;710;gdc387f01bc_1_565"/>
          <p:cNvSpPr txBox="1"/>
          <p:nvPr/>
        </p:nvSpPr>
        <p:spPr>
          <a:xfrm>
            <a:off x="7684775" y="3138275"/>
            <a:ext cx="13833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Polarity: </a:t>
            </a:r>
            <a:r>
              <a:rPr lang="es" sz="1100">
                <a:latin typeface="Open Sans"/>
                <a:ea typeface="Open Sans"/>
                <a:cs typeface="Open Sans"/>
                <a:sym typeface="Open Sans"/>
              </a:rPr>
              <a:t>positive/negative</a:t>
            </a:r>
            <a:endParaRPr sz="1100">
              <a:latin typeface="Open Sans"/>
              <a:ea typeface="Open Sans"/>
              <a:cs typeface="Open Sans"/>
              <a:sym typeface="Open Sans"/>
            </a:endParaRPr>
          </a:p>
        </p:txBody>
      </p:sp>
      <p:sp>
        <p:nvSpPr>
          <p:cNvPr id="711" name="Google Shape;711;gdc387f01bc_1_565"/>
          <p:cNvSpPr/>
          <p:nvPr/>
        </p:nvSpPr>
        <p:spPr>
          <a:xfrm>
            <a:off x="4037900" y="2465075"/>
            <a:ext cx="3048900" cy="22308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gdc387f01bc_1_565"/>
          <p:cNvSpPr txBox="1"/>
          <p:nvPr/>
        </p:nvSpPr>
        <p:spPr>
          <a:xfrm>
            <a:off x="319050" y="1546075"/>
            <a:ext cx="2383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Open Sans"/>
                <a:ea typeface="Open Sans"/>
                <a:cs typeface="Open Sans"/>
                <a:sym typeface="Open Sans"/>
              </a:rPr>
              <a:t>Text representation and </a:t>
            </a:r>
            <a:endParaRPr b="1">
              <a:latin typeface="Open Sans"/>
              <a:ea typeface="Open Sans"/>
              <a:cs typeface="Open Sans"/>
              <a:sym typeface="Open Sans"/>
            </a:endParaRPr>
          </a:p>
          <a:p>
            <a:pPr indent="0" lvl="0" marL="0" rtl="0" algn="l">
              <a:spcBef>
                <a:spcPts val="0"/>
              </a:spcBef>
              <a:spcAft>
                <a:spcPts val="0"/>
              </a:spcAft>
              <a:buNone/>
            </a:pPr>
            <a:r>
              <a:rPr b="1" lang="es">
                <a:latin typeface="Open Sans"/>
                <a:ea typeface="Open Sans"/>
                <a:cs typeface="Open Sans"/>
                <a:sym typeface="Open Sans"/>
              </a:rPr>
              <a:t>embedding</a:t>
            </a:r>
            <a:endParaRPr b="1">
              <a:latin typeface="Open Sans"/>
              <a:ea typeface="Open Sans"/>
              <a:cs typeface="Open Sans"/>
              <a:sym typeface="Open Sans"/>
            </a:endParaRPr>
          </a:p>
        </p:txBody>
      </p:sp>
      <p:sp>
        <p:nvSpPr>
          <p:cNvPr id="713" name="Google Shape;713;gdc387f01bc_1_565"/>
          <p:cNvSpPr txBox="1"/>
          <p:nvPr/>
        </p:nvSpPr>
        <p:spPr>
          <a:xfrm>
            <a:off x="5894475" y="1649450"/>
            <a:ext cx="162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Open Sans"/>
                <a:ea typeface="Open Sans"/>
                <a:cs typeface="Open Sans"/>
                <a:sym typeface="Open Sans"/>
              </a:rPr>
              <a:t>Which DNN architecture?</a:t>
            </a:r>
            <a:endParaRPr b="1">
              <a:latin typeface="Open Sans"/>
              <a:ea typeface="Open Sans"/>
              <a:cs typeface="Open Sans"/>
              <a:sym typeface="Open Sans"/>
            </a:endParaRPr>
          </a:p>
        </p:txBody>
      </p:sp>
      <p:cxnSp>
        <p:nvCxnSpPr>
          <p:cNvPr id="714" name="Google Shape;714;gdc387f01bc_1_565"/>
          <p:cNvCxnSpPr>
            <a:stCxn id="713" idx="0"/>
          </p:cNvCxnSpPr>
          <p:nvPr/>
        </p:nvCxnSpPr>
        <p:spPr>
          <a:xfrm rot="10800000">
            <a:off x="6707475" y="918650"/>
            <a:ext cx="0" cy="730800"/>
          </a:xfrm>
          <a:prstGeom prst="straightConnector1">
            <a:avLst/>
          </a:prstGeom>
          <a:noFill/>
          <a:ln cap="flat" cmpd="sng" w="28575">
            <a:solidFill>
              <a:schemeClr val="dk1"/>
            </a:solidFill>
            <a:prstDash val="solid"/>
            <a:round/>
            <a:headEnd len="med" w="med" type="none"/>
            <a:tailEnd len="med" w="med" type="triangle"/>
          </a:ln>
        </p:spPr>
      </p:cxnSp>
      <p:sp>
        <p:nvSpPr>
          <p:cNvPr id="715" name="Google Shape;715;gdc387f01bc_1_565"/>
          <p:cNvSpPr txBox="1"/>
          <p:nvPr/>
        </p:nvSpPr>
        <p:spPr>
          <a:xfrm>
            <a:off x="6318600" y="498575"/>
            <a:ext cx="86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Open Sans"/>
                <a:ea typeface="Open Sans"/>
                <a:cs typeface="Open Sans"/>
                <a:sym typeface="Open Sans"/>
              </a:rPr>
              <a:t>Many...</a:t>
            </a:r>
            <a:endParaRPr b="1">
              <a:latin typeface="Open Sans"/>
              <a:ea typeface="Open Sans"/>
              <a:cs typeface="Open Sans"/>
              <a:sym typeface="Open Sans"/>
            </a:endParaRPr>
          </a:p>
        </p:txBody>
      </p:sp>
      <p:cxnSp>
        <p:nvCxnSpPr>
          <p:cNvPr id="716" name="Google Shape;716;gdc387f01bc_1_565"/>
          <p:cNvCxnSpPr>
            <a:stCxn id="715" idx="3"/>
          </p:cNvCxnSpPr>
          <p:nvPr/>
        </p:nvCxnSpPr>
        <p:spPr>
          <a:xfrm>
            <a:off x="7187100" y="698675"/>
            <a:ext cx="322500" cy="0"/>
          </a:xfrm>
          <a:prstGeom prst="straightConnector1">
            <a:avLst/>
          </a:prstGeom>
          <a:noFill/>
          <a:ln cap="flat" cmpd="sng" w="28575">
            <a:solidFill>
              <a:schemeClr val="dk1"/>
            </a:solidFill>
            <a:prstDash val="solid"/>
            <a:round/>
            <a:headEnd len="med" w="med" type="none"/>
            <a:tailEnd len="med" w="med" type="triangle"/>
          </a:ln>
        </p:spPr>
      </p:cxnSp>
      <p:sp>
        <p:nvSpPr>
          <p:cNvPr id="717" name="Google Shape;717;gdc387f01bc_1_565"/>
          <p:cNvSpPr txBox="1"/>
          <p:nvPr/>
        </p:nvSpPr>
        <p:spPr>
          <a:xfrm>
            <a:off x="7509600" y="315925"/>
            <a:ext cx="1626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CNN</a:t>
            </a:r>
            <a:endParaRPr>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RNN</a:t>
            </a:r>
            <a:endParaRPr>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Transformers</a:t>
            </a:r>
            <a:endParaRPr>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gd667fa2391_0_21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lnSpc>
                <a:spcPct val="115000"/>
              </a:lnSpc>
              <a:spcBef>
                <a:spcPts val="1200"/>
              </a:spcBef>
              <a:spcAft>
                <a:spcPts val="1200"/>
              </a:spcAft>
              <a:buNone/>
            </a:pPr>
            <a:r>
              <a:rPr lang="es" sz="1950">
                <a:solidFill>
                  <a:srgbClr val="212121"/>
                </a:solidFill>
                <a:highlight>
                  <a:srgbClr val="FFFFFF"/>
                </a:highlight>
                <a:latin typeface="Roboto"/>
                <a:ea typeface="Roboto"/>
                <a:cs typeface="Roboto"/>
                <a:sym typeface="Roboto"/>
              </a:rPr>
              <a:t>A very simple architecture: Multi-layer Perceptron</a:t>
            </a:r>
            <a:endParaRPr/>
          </a:p>
        </p:txBody>
      </p:sp>
      <p:pic>
        <p:nvPicPr>
          <p:cNvPr id="723" name="Google Shape;723;gd667fa2391_0_214"/>
          <p:cNvPicPr preferRelativeResize="0"/>
          <p:nvPr/>
        </p:nvPicPr>
        <p:blipFill>
          <a:blip r:embed="rId3">
            <a:alphaModFix/>
          </a:blip>
          <a:stretch>
            <a:fillRect/>
          </a:stretch>
        </p:blipFill>
        <p:spPr>
          <a:xfrm>
            <a:off x="437750" y="1415592"/>
            <a:ext cx="5155550" cy="2312324"/>
          </a:xfrm>
          <a:prstGeom prst="rect">
            <a:avLst/>
          </a:prstGeom>
          <a:noFill/>
          <a:ln>
            <a:noFill/>
          </a:ln>
        </p:spPr>
      </p:pic>
      <p:sp>
        <p:nvSpPr>
          <p:cNvPr id="724" name="Google Shape;724;gd667fa2391_0_214"/>
          <p:cNvSpPr txBox="1"/>
          <p:nvPr/>
        </p:nvSpPr>
        <p:spPr>
          <a:xfrm>
            <a:off x="311700" y="3866975"/>
            <a:ext cx="6460800" cy="1089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800"/>
              <a:buFont typeface="Arial"/>
              <a:buNone/>
            </a:pPr>
            <a:r>
              <a:rPr lang="es" sz="1050">
                <a:solidFill>
                  <a:srgbClr val="202122"/>
                </a:solidFill>
                <a:highlight>
                  <a:schemeClr val="lt1"/>
                </a:highlight>
              </a:rPr>
              <a:t>From wikipedia: </a:t>
            </a:r>
            <a:r>
              <a:rPr lang="es" sz="1050">
                <a:solidFill>
                  <a:srgbClr val="202122"/>
                </a:solidFill>
                <a:highlight>
                  <a:schemeClr val="lt1"/>
                </a:highlight>
              </a:rPr>
              <a:t>MLP consists of at least three </a:t>
            </a:r>
            <a:r>
              <a:rPr lang="es" sz="1050">
                <a:solidFill>
                  <a:srgbClr val="0B0080"/>
                </a:solidFill>
                <a:highlight>
                  <a:schemeClr val="lt1"/>
                </a:highlight>
                <a:uFill>
                  <a:noFill/>
                </a:uFill>
                <a:hlinkClick r:id="rId4">
                  <a:extLst>
                    <a:ext uri="{A12FA001-AC4F-418D-AE19-62706E023703}">
                      <ahyp:hlinkClr val="tx"/>
                    </a:ext>
                  </a:extLst>
                </a:hlinkClick>
              </a:rPr>
              <a:t>layers</a:t>
            </a:r>
            <a:r>
              <a:rPr lang="es" sz="1050">
                <a:solidFill>
                  <a:srgbClr val="202122"/>
                </a:solidFill>
                <a:highlight>
                  <a:schemeClr val="lt1"/>
                </a:highlight>
              </a:rPr>
              <a:t> of nodes: an input </a:t>
            </a:r>
            <a:r>
              <a:rPr lang="es" sz="1050">
                <a:solidFill>
                  <a:srgbClr val="0B0080"/>
                </a:solidFill>
                <a:highlight>
                  <a:schemeClr val="lt1"/>
                </a:highlight>
                <a:uFill>
                  <a:noFill/>
                </a:uFill>
                <a:hlinkClick r:id="rId5">
                  <a:extLst>
                    <a:ext uri="{A12FA001-AC4F-418D-AE19-62706E023703}">
                      <ahyp:hlinkClr val="tx"/>
                    </a:ext>
                  </a:extLst>
                </a:hlinkClick>
              </a:rPr>
              <a:t>layer</a:t>
            </a:r>
            <a:r>
              <a:rPr lang="es" sz="1050">
                <a:solidFill>
                  <a:srgbClr val="202122"/>
                </a:solidFill>
                <a:highlight>
                  <a:schemeClr val="lt1"/>
                </a:highlight>
              </a:rPr>
              <a:t>, a hidden </a:t>
            </a:r>
            <a:r>
              <a:rPr lang="es" sz="1050">
                <a:solidFill>
                  <a:srgbClr val="0B0080"/>
                </a:solidFill>
                <a:highlight>
                  <a:schemeClr val="lt1"/>
                </a:highlight>
                <a:uFill>
                  <a:noFill/>
                </a:uFill>
                <a:hlinkClick r:id="rId6">
                  <a:extLst>
                    <a:ext uri="{A12FA001-AC4F-418D-AE19-62706E023703}">
                      <ahyp:hlinkClr val="tx"/>
                    </a:ext>
                  </a:extLst>
                </a:hlinkClick>
              </a:rPr>
              <a:t>layer</a:t>
            </a:r>
            <a:r>
              <a:rPr lang="es" sz="1050">
                <a:solidFill>
                  <a:srgbClr val="202122"/>
                </a:solidFill>
                <a:highlight>
                  <a:schemeClr val="lt1"/>
                </a:highlight>
              </a:rPr>
              <a:t> and an output </a:t>
            </a:r>
            <a:r>
              <a:rPr lang="es" sz="1050">
                <a:solidFill>
                  <a:srgbClr val="0B0080"/>
                </a:solidFill>
                <a:highlight>
                  <a:schemeClr val="lt1"/>
                </a:highlight>
                <a:uFill>
                  <a:noFill/>
                </a:uFill>
                <a:hlinkClick r:id="rId7">
                  <a:extLst>
                    <a:ext uri="{A12FA001-AC4F-418D-AE19-62706E023703}">
                      <ahyp:hlinkClr val="tx"/>
                    </a:ext>
                  </a:extLst>
                </a:hlinkClick>
              </a:rPr>
              <a:t>layer</a:t>
            </a:r>
            <a:r>
              <a:rPr lang="es" sz="1050">
                <a:solidFill>
                  <a:srgbClr val="202122"/>
                </a:solidFill>
                <a:highlight>
                  <a:schemeClr val="lt1"/>
                </a:highlight>
              </a:rPr>
              <a:t>. Except for the input nodes, each node is a neuron that uses a nonlinear </a:t>
            </a:r>
            <a:r>
              <a:rPr lang="es" sz="1050">
                <a:solidFill>
                  <a:srgbClr val="0B0080"/>
                </a:solidFill>
                <a:highlight>
                  <a:schemeClr val="lt1"/>
                </a:highlight>
                <a:uFill>
                  <a:noFill/>
                </a:uFill>
                <a:hlinkClick r:id="rId8">
                  <a:extLst>
                    <a:ext uri="{A12FA001-AC4F-418D-AE19-62706E023703}">
                      <ahyp:hlinkClr val="tx"/>
                    </a:ext>
                  </a:extLst>
                </a:hlinkClick>
              </a:rPr>
              <a:t>activation function</a:t>
            </a:r>
            <a:r>
              <a:rPr lang="es" sz="1050">
                <a:solidFill>
                  <a:srgbClr val="202122"/>
                </a:solidFill>
                <a:highlight>
                  <a:schemeClr val="lt1"/>
                </a:highlight>
              </a:rPr>
              <a:t>. MLP utilizes a </a:t>
            </a:r>
            <a:r>
              <a:rPr lang="es" sz="1050">
                <a:solidFill>
                  <a:srgbClr val="0B0080"/>
                </a:solidFill>
                <a:highlight>
                  <a:schemeClr val="lt1"/>
                </a:highlight>
                <a:uFill>
                  <a:noFill/>
                </a:uFill>
                <a:hlinkClick r:id="rId9">
                  <a:extLst>
                    <a:ext uri="{A12FA001-AC4F-418D-AE19-62706E023703}">
                      <ahyp:hlinkClr val="tx"/>
                    </a:ext>
                  </a:extLst>
                </a:hlinkClick>
              </a:rPr>
              <a:t>supervised learning</a:t>
            </a:r>
            <a:r>
              <a:rPr lang="es" sz="1050">
                <a:solidFill>
                  <a:srgbClr val="202122"/>
                </a:solidFill>
                <a:highlight>
                  <a:schemeClr val="lt1"/>
                </a:highlight>
              </a:rPr>
              <a:t> technique called </a:t>
            </a:r>
            <a:r>
              <a:rPr lang="es" sz="1050">
                <a:solidFill>
                  <a:srgbClr val="0B0080"/>
                </a:solidFill>
                <a:highlight>
                  <a:schemeClr val="lt1"/>
                </a:highlight>
                <a:uFill>
                  <a:noFill/>
                </a:uFill>
                <a:hlinkClick r:id="rId10">
                  <a:extLst>
                    <a:ext uri="{A12FA001-AC4F-418D-AE19-62706E023703}">
                      <ahyp:hlinkClr val="tx"/>
                    </a:ext>
                  </a:extLst>
                </a:hlinkClick>
              </a:rPr>
              <a:t>backpropagation</a:t>
            </a:r>
            <a:r>
              <a:rPr lang="es" sz="1050">
                <a:solidFill>
                  <a:srgbClr val="202122"/>
                </a:solidFill>
                <a:highlight>
                  <a:schemeClr val="lt1"/>
                </a:highlight>
              </a:rPr>
              <a:t> for training.Its multiple layers and non-linear activation distinguish MLP from a linear </a:t>
            </a:r>
            <a:r>
              <a:rPr lang="es" sz="1050">
                <a:solidFill>
                  <a:srgbClr val="0B0080"/>
                </a:solidFill>
                <a:highlight>
                  <a:schemeClr val="lt1"/>
                </a:highlight>
                <a:uFill>
                  <a:noFill/>
                </a:uFill>
                <a:hlinkClick r:id="rId11">
                  <a:extLst>
                    <a:ext uri="{A12FA001-AC4F-418D-AE19-62706E023703}">
                      <ahyp:hlinkClr val="tx"/>
                    </a:ext>
                  </a:extLst>
                </a:hlinkClick>
              </a:rPr>
              <a:t>perceptron</a:t>
            </a:r>
            <a:r>
              <a:rPr lang="es" sz="1050">
                <a:solidFill>
                  <a:srgbClr val="202122"/>
                </a:solidFill>
                <a:highlight>
                  <a:schemeClr val="lt1"/>
                </a:highlight>
              </a:rPr>
              <a:t>. It can distinguish data that is not </a:t>
            </a:r>
            <a:r>
              <a:rPr lang="es" sz="1050">
                <a:solidFill>
                  <a:srgbClr val="0B0080"/>
                </a:solidFill>
                <a:highlight>
                  <a:schemeClr val="lt1"/>
                </a:highlight>
                <a:uFill>
                  <a:noFill/>
                </a:uFill>
                <a:hlinkClick r:id="rId12">
                  <a:extLst>
                    <a:ext uri="{A12FA001-AC4F-418D-AE19-62706E023703}">
                      <ahyp:hlinkClr val="tx"/>
                    </a:ext>
                  </a:extLst>
                </a:hlinkClick>
              </a:rPr>
              <a:t>linearly separable</a:t>
            </a:r>
            <a:r>
              <a:rPr lang="es" sz="1050">
                <a:solidFill>
                  <a:srgbClr val="202122"/>
                </a:solidFill>
                <a:highlight>
                  <a:schemeClr val="lt1"/>
                </a:highlight>
              </a:rPr>
              <a:t>.</a:t>
            </a:r>
            <a:endParaRPr>
              <a:latin typeface="Open Sans"/>
              <a:ea typeface="Open Sans"/>
              <a:cs typeface="Open Sans"/>
              <a:sym typeface="Open Sans"/>
            </a:endParaRPr>
          </a:p>
        </p:txBody>
      </p:sp>
      <p:pic>
        <p:nvPicPr>
          <p:cNvPr id="725" name="Google Shape;725;gd667fa2391_0_214"/>
          <p:cNvPicPr preferRelativeResize="0"/>
          <p:nvPr/>
        </p:nvPicPr>
        <p:blipFill>
          <a:blip r:embed="rId13">
            <a:alphaModFix/>
          </a:blip>
          <a:stretch>
            <a:fillRect/>
          </a:stretch>
        </p:blipFill>
        <p:spPr>
          <a:xfrm>
            <a:off x="5745700" y="1299625"/>
            <a:ext cx="3095153" cy="24149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gdc387f01bc_1_613"/>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lnSpc>
                <a:spcPct val="115000"/>
              </a:lnSpc>
              <a:spcBef>
                <a:spcPts val="1200"/>
              </a:spcBef>
              <a:spcAft>
                <a:spcPts val="1200"/>
              </a:spcAft>
              <a:buNone/>
            </a:pPr>
            <a:r>
              <a:rPr lang="es" sz="1950">
                <a:solidFill>
                  <a:srgbClr val="212121"/>
                </a:solidFill>
                <a:highlight>
                  <a:srgbClr val="FFFFFF"/>
                </a:highlight>
                <a:latin typeface="Roboto"/>
                <a:ea typeface="Roboto"/>
                <a:cs typeface="Roboto"/>
                <a:sym typeface="Roboto"/>
              </a:rPr>
              <a:t>A very simple architecture: Multi-layer Perceptron</a:t>
            </a:r>
            <a:endParaRPr/>
          </a:p>
        </p:txBody>
      </p:sp>
      <p:pic>
        <p:nvPicPr>
          <p:cNvPr id="731" name="Google Shape;731;gdc387f01bc_1_613"/>
          <p:cNvPicPr preferRelativeResize="0"/>
          <p:nvPr/>
        </p:nvPicPr>
        <p:blipFill>
          <a:blip r:embed="rId3">
            <a:alphaModFix/>
          </a:blip>
          <a:stretch>
            <a:fillRect/>
          </a:stretch>
        </p:blipFill>
        <p:spPr>
          <a:xfrm>
            <a:off x="437750" y="1415592"/>
            <a:ext cx="5155550" cy="2312324"/>
          </a:xfrm>
          <a:prstGeom prst="rect">
            <a:avLst/>
          </a:prstGeom>
          <a:noFill/>
          <a:ln>
            <a:noFill/>
          </a:ln>
        </p:spPr>
      </p:pic>
      <p:sp>
        <p:nvSpPr>
          <p:cNvPr id="732" name="Google Shape;732;gdc387f01bc_1_613"/>
          <p:cNvSpPr txBox="1"/>
          <p:nvPr/>
        </p:nvSpPr>
        <p:spPr>
          <a:xfrm>
            <a:off x="311700" y="3866975"/>
            <a:ext cx="6482100" cy="1089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s" sz="1050">
                <a:solidFill>
                  <a:srgbClr val="202122"/>
                </a:solidFill>
                <a:highlight>
                  <a:schemeClr val="lt1"/>
                </a:highlight>
              </a:rPr>
              <a:t>From wikipedia: MLP consists of at least three </a:t>
            </a:r>
            <a:r>
              <a:rPr lang="es" sz="1050">
                <a:solidFill>
                  <a:srgbClr val="0B0080"/>
                </a:solidFill>
                <a:highlight>
                  <a:schemeClr val="lt1"/>
                </a:highlight>
                <a:uFill>
                  <a:noFill/>
                </a:uFill>
                <a:hlinkClick r:id="rId4">
                  <a:extLst>
                    <a:ext uri="{A12FA001-AC4F-418D-AE19-62706E023703}">
                      <ahyp:hlinkClr val="tx"/>
                    </a:ext>
                  </a:extLst>
                </a:hlinkClick>
              </a:rPr>
              <a:t>layers</a:t>
            </a:r>
            <a:r>
              <a:rPr lang="es" sz="1050">
                <a:solidFill>
                  <a:srgbClr val="202122"/>
                </a:solidFill>
                <a:highlight>
                  <a:schemeClr val="lt1"/>
                </a:highlight>
              </a:rPr>
              <a:t> of nodes: an input </a:t>
            </a:r>
            <a:r>
              <a:rPr lang="es" sz="1050">
                <a:solidFill>
                  <a:srgbClr val="0B0080"/>
                </a:solidFill>
                <a:highlight>
                  <a:schemeClr val="lt1"/>
                </a:highlight>
                <a:uFill>
                  <a:noFill/>
                </a:uFill>
                <a:hlinkClick r:id="rId5">
                  <a:extLst>
                    <a:ext uri="{A12FA001-AC4F-418D-AE19-62706E023703}">
                      <ahyp:hlinkClr val="tx"/>
                    </a:ext>
                  </a:extLst>
                </a:hlinkClick>
              </a:rPr>
              <a:t>layer</a:t>
            </a:r>
            <a:r>
              <a:rPr lang="es" sz="1050">
                <a:solidFill>
                  <a:srgbClr val="202122"/>
                </a:solidFill>
                <a:highlight>
                  <a:schemeClr val="lt1"/>
                </a:highlight>
              </a:rPr>
              <a:t>, a hidden </a:t>
            </a:r>
            <a:r>
              <a:rPr lang="es" sz="1050">
                <a:solidFill>
                  <a:srgbClr val="0B0080"/>
                </a:solidFill>
                <a:highlight>
                  <a:schemeClr val="lt1"/>
                </a:highlight>
                <a:uFill>
                  <a:noFill/>
                </a:uFill>
                <a:hlinkClick r:id="rId6">
                  <a:extLst>
                    <a:ext uri="{A12FA001-AC4F-418D-AE19-62706E023703}">
                      <ahyp:hlinkClr val="tx"/>
                    </a:ext>
                  </a:extLst>
                </a:hlinkClick>
              </a:rPr>
              <a:t>layer</a:t>
            </a:r>
            <a:r>
              <a:rPr lang="es" sz="1050">
                <a:solidFill>
                  <a:srgbClr val="202122"/>
                </a:solidFill>
                <a:highlight>
                  <a:schemeClr val="lt1"/>
                </a:highlight>
              </a:rPr>
              <a:t> and an output </a:t>
            </a:r>
            <a:r>
              <a:rPr lang="es" sz="1050">
                <a:solidFill>
                  <a:srgbClr val="0B0080"/>
                </a:solidFill>
                <a:highlight>
                  <a:schemeClr val="lt1"/>
                </a:highlight>
                <a:uFill>
                  <a:noFill/>
                </a:uFill>
                <a:hlinkClick r:id="rId7">
                  <a:extLst>
                    <a:ext uri="{A12FA001-AC4F-418D-AE19-62706E023703}">
                      <ahyp:hlinkClr val="tx"/>
                    </a:ext>
                  </a:extLst>
                </a:hlinkClick>
              </a:rPr>
              <a:t>layer</a:t>
            </a:r>
            <a:r>
              <a:rPr lang="es" sz="1050">
                <a:solidFill>
                  <a:srgbClr val="202122"/>
                </a:solidFill>
                <a:highlight>
                  <a:schemeClr val="lt1"/>
                </a:highlight>
              </a:rPr>
              <a:t>. Except for the input nodes, each node is a neuron that uses a nonlinear </a:t>
            </a:r>
            <a:r>
              <a:rPr b="1" lang="es" sz="1050">
                <a:solidFill>
                  <a:srgbClr val="980000"/>
                </a:solidFill>
                <a:highlight>
                  <a:schemeClr val="lt1"/>
                </a:highlight>
                <a:uFill>
                  <a:noFill/>
                </a:uFill>
                <a:hlinkClick r:id="rId8">
                  <a:extLst>
                    <a:ext uri="{A12FA001-AC4F-418D-AE19-62706E023703}">
                      <ahyp:hlinkClr val="tx"/>
                    </a:ext>
                  </a:extLst>
                </a:hlinkClick>
              </a:rPr>
              <a:t>activation function</a:t>
            </a:r>
            <a:r>
              <a:rPr b="1" lang="es" sz="1050">
                <a:solidFill>
                  <a:srgbClr val="980000"/>
                </a:solidFill>
                <a:highlight>
                  <a:schemeClr val="lt1"/>
                </a:highlight>
              </a:rPr>
              <a:t>.</a:t>
            </a:r>
            <a:r>
              <a:rPr lang="es" sz="1050">
                <a:solidFill>
                  <a:srgbClr val="202122"/>
                </a:solidFill>
                <a:highlight>
                  <a:schemeClr val="lt1"/>
                </a:highlight>
              </a:rPr>
              <a:t> MLP utilizes a </a:t>
            </a:r>
            <a:r>
              <a:rPr lang="es" sz="1050">
                <a:solidFill>
                  <a:srgbClr val="0B0080"/>
                </a:solidFill>
                <a:highlight>
                  <a:schemeClr val="lt1"/>
                </a:highlight>
                <a:uFill>
                  <a:noFill/>
                </a:uFill>
                <a:hlinkClick r:id="rId9">
                  <a:extLst>
                    <a:ext uri="{A12FA001-AC4F-418D-AE19-62706E023703}">
                      <ahyp:hlinkClr val="tx"/>
                    </a:ext>
                  </a:extLst>
                </a:hlinkClick>
              </a:rPr>
              <a:t>supervised learning</a:t>
            </a:r>
            <a:r>
              <a:rPr lang="es" sz="1050">
                <a:solidFill>
                  <a:srgbClr val="202122"/>
                </a:solidFill>
                <a:highlight>
                  <a:schemeClr val="lt1"/>
                </a:highlight>
              </a:rPr>
              <a:t> technique called </a:t>
            </a:r>
            <a:r>
              <a:rPr lang="es" sz="1050">
                <a:solidFill>
                  <a:srgbClr val="0B0080"/>
                </a:solidFill>
                <a:highlight>
                  <a:schemeClr val="lt1"/>
                </a:highlight>
                <a:uFill>
                  <a:noFill/>
                </a:uFill>
                <a:hlinkClick r:id="rId10">
                  <a:extLst>
                    <a:ext uri="{A12FA001-AC4F-418D-AE19-62706E023703}">
                      <ahyp:hlinkClr val="tx"/>
                    </a:ext>
                  </a:extLst>
                </a:hlinkClick>
              </a:rPr>
              <a:t>backpropagation</a:t>
            </a:r>
            <a:r>
              <a:rPr lang="es" sz="1050">
                <a:solidFill>
                  <a:srgbClr val="202122"/>
                </a:solidFill>
                <a:highlight>
                  <a:schemeClr val="lt1"/>
                </a:highlight>
              </a:rPr>
              <a:t> for training.Its multiple layers and non-linear activation distinguish MLP from a linear </a:t>
            </a:r>
            <a:r>
              <a:rPr lang="es" sz="1050">
                <a:solidFill>
                  <a:srgbClr val="0B0080"/>
                </a:solidFill>
                <a:highlight>
                  <a:schemeClr val="lt1"/>
                </a:highlight>
                <a:uFill>
                  <a:noFill/>
                </a:uFill>
                <a:hlinkClick r:id="rId11">
                  <a:extLst>
                    <a:ext uri="{A12FA001-AC4F-418D-AE19-62706E023703}">
                      <ahyp:hlinkClr val="tx"/>
                    </a:ext>
                  </a:extLst>
                </a:hlinkClick>
              </a:rPr>
              <a:t>perceptron</a:t>
            </a:r>
            <a:r>
              <a:rPr lang="es" sz="1050">
                <a:solidFill>
                  <a:srgbClr val="202122"/>
                </a:solidFill>
                <a:highlight>
                  <a:schemeClr val="lt1"/>
                </a:highlight>
              </a:rPr>
              <a:t>. It can distinguish data that is not </a:t>
            </a:r>
            <a:r>
              <a:rPr lang="es" sz="1050">
                <a:solidFill>
                  <a:srgbClr val="0B0080"/>
                </a:solidFill>
                <a:highlight>
                  <a:schemeClr val="lt1"/>
                </a:highlight>
                <a:uFill>
                  <a:noFill/>
                </a:uFill>
                <a:hlinkClick r:id="rId12">
                  <a:extLst>
                    <a:ext uri="{A12FA001-AC4F-418D-AE19-62706E023703}">
                      <ahyp:hlinkClr val="tx"/>
                    </a:ext>
                  </a:extLst>
                </a:hlinkClick>
              </a:rPr>
              <a:t>linearly separable</a:t>
            </a:r>
            <a:r>
              <a:rPr lang="es" sz="1050">
                <a:solidFill>
                  <a:srgbClr val="202122"/>
                </a:solidFill>
                <a:highlight>
                  <a:schemeClr val="lt1"/>
                </a:highlight>
              </a:rPr>
              <a:t>.</a:t>
            </a:r>
            <a:endParaRPr>
              <a:latin typeface="Open Sans"/>
              <a:ea typeface="Open Sans"/>
              <a:cs typeface="Open Sans"/>
              <a:sym typeface="Open Sans"/>
            </a:endParaRPr>
          </a:p>
        </p:txBody>
      </p:sp>
      <p:pic>
        <p:nvPicPr>
          <p:cNvPr id="733" name="Google Shape;733;gdc387f01bc_1_613"/>
          <p:cNvPicPr preferRelativeResize="0"/>
          <p:nvPr/>
        </p:nvPicPr>
        <p:blipFill>
          <a:blip r:embed="rId13">
            <a:alphaModFix/>
          </a:blip>
          <a:stretch>
            <a:fillRect/>
          </a:stretch>
        </p:blipFill>
        <p:spPr>
          <a:xfrm>
            <a:off x="5745700" y="1299625"/>
            <a:ext cx="3095153" cy="24149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gdc387f01bc_1_62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lnSpc>
                <a:spcPct val="115000"/>
              </a:lnSpc>
              <a:spcBef>
                <a:spcPts val="1200"/>
              </a:spcBef>
              <a:spcAft>
                <a:spcPts val="1200"/>
              </a:spcAft>
              <a:buNone/>
            </a:pPr>
            <a:r>
              <a:rPr lang="es" sz="1950">
                <a:solidFill>
                  <a:srgbClr val="212121"/>
                </a:solidFill>
                <a:highlight>
                  <a:srgbClr val="FFFFFF"/>
                </a:highlight>
                <a:latin typeface="Roboto"/>
                <a:ea typeface="Roboto"/>
                <a:cs typeface="Roboto"/>
                <a:sym typeface="Roboto"/>
              </a:rPr>
              <a:t>A very simple architecture: Multi-layer Perceptron</a:t>
            </a:r>
            <a:endParaRPr/>
          </a:p>
        </p:txBody>
      </p:sp>
      <p:pic>
        <p:nvPicPr>
          <p:cNvPr id="739" name="Google Shape;739;gdc387f01bc_1_625"/>
          <p:cNvPicPr preferRelativeResize="0"/>
          <p:nvPr/>
        </p:nvPicPr>
        <p:blipFill>
          <a:blip r:embed="rId3">
            <a:alphaModFix/>
          </a:blip>
          <a:stretch>
            <a:fillRect/>
          </a:stretch>
        </p:blipFill>
        <p:spPr>
          <a:xfrm>
            <a:off x="437750" y="1415592"/>
            <a:ext cx="5155550" cy="2312324"/>
          </a:xfrm>
          <a:prstGeom prst="rect">
            <a:avLst/>
          </a:prstGeom>
          <a:noFill/>
          <a:ln>
            <a:noFill/>
          </a:ln>
        </p:spPr>
      </p:pic>
      <p:sp>
        <p:nvSpPr>
          <p:cNvPr id="740" name="Google Shape;740;gdc387f01bc_1_625"/>
          <p:cNvSpPr txBox="1"/>
          <p:nvPr/>
        </p:nvSpPr>
        <p:spPr>
          <a:xfrm>
            <a:off x="311700" y="3866975"/>
            <a:ext cx="6439500" cy="1089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s" sz="1050">
                <a:solidFill>
                  <a:srgbClr val="202122"/>
                </a:solidFill>
                <a:highlight>
                  <a:schemeClr val="lt1"/>
                </a:highlight>
              </a:rPr>
              <a:t>From wikipedia: MLP consists of at least three </a:t>
            </a:r>
            <a:r>
              <a:rPr lang="es" sz="1050">
                <a:solidFill>
                  <a:srgbClr val="0B0080"/>
                </a:solidFill>
                <a:highlight>
                  <a:schemeClr val="lt1"/>
                </a:highlight>
                <a:uFill>
                  <a:noFill/>
                </a:uFill>
                <a:hlinkClick r:id="rId4">
                  <a:extLst>
                    <a:ext uri="{A12FA001-AC4F-418D-AE19-62706E023703}">
                      <ahyp:hlinkClr val="tx"/>
                    </a:ext>
                  </a:extLst>
                </a:hlinkClick>
              </a:rPr>
              <a:t>layers</a:t>
            </a:r>
            <a:r>
              <a:rPr lang="es" sz="1050">
                <a:solidFill>
                  <a:srgbClr val="202122"/>
                </a:solidFill>
                <a:highlight>
                  <a:schemeClr val="lt1"/>
                </a:highlight>
              </a:rPr>
              <a:t> of nodes: an input </a:t>
            </a:r>
            <a:r>
              <a:rPr lang="es" sz="1050">
                <a:solidFill>
                  <a:srgbClr val="0B0080"/>
                </a:solidFill>
                <a:highlight>
                  <a:schemeClr val="lt1"/>
                </a:highlight>
                <a:uFill>
                  <a:noFill/>
                </a:uFill>
                <a:hlinkClick r:id="rId5">
                  <a:extLst>
                    <a:ext uri="{A12FA001-AC4F-418D-AE19-62706E023703}">
                      <ahyp:hlinkClr val="tx"/>
                    </a:ext>
                  </a:extLst>
                </a:hlinkClick>
              </a:rPr>
              <a:t>layer</a:t>
            </a:r>
            <a:r>
              <a:rPr lang="es" sz="1050">
                <a:solidFill>
                  <a:srgbClr val="202122"/>
                </a:solidFill>
                <a:highlight>
                  <a:schemeClr val="lt1"/>
                </a:highlight>
              </a:rPr>
              <a:t>, a hidden </a:t>
            </a:r>
            <a:r>
              <a:rPr lang="es" sz="1050">
                <a:solidFill>
                  <a:srgbClr val="0B0080"/>
                </a:solidFill>
                <a:highlight>
                  <a:schemeClr val="lt1"/>
                </a:highlight>
                <a:uFill>
                  <a:noFill/>
                </a:uFill>
                <a:hlinkClick r:id="rId6">
                  <a:extLst>
                    <a:ext uri="{A12FA001-AC4F-418D-AE19-62706E023703}">
                      <ahyp:hlinkClr val="tx"/>
                    </a:ext>
                  </a:extLst>
                </a:hlinkClick>
              </a:rPr>
              <a:t>layer</a:t>
            </a:r>
            <a:r>
              <a:rPr lang="es" sz="1050">
                <a:solidFill>
                  <a:srgbClr val="202122"/>
                </a:solidFill>
                <a:highlight>
                  <a:schemeClr val="lt1"/>
                </a:highlight>
              </a:rPr>
              <a:t> and an output </a:t>
            </a:r>
            <a:r>
              <a:rPr lang="es" sz="1050">
                <a:solidFill>
                  <a:srgbClr val="0B0080"/>
                </a:solidFill>
                <a:highlight>
                  <a:schemeClr val="lt1"/>
                </a:highlight>
                <a:uFill>
                  <a:noFill/>
                </a:uFill>
                <a:hlinkClick r:id="rId7">
                  <a:extLst>
                    <a:ext uri="{A12FA001-AC4F-418D-AE19-62706E023703}">
                      <ahyp:hlinkClr val="tx"/>
                    </a:ext>
                  </a:extLst>
                </a:hlinkClick>
              </a:rPr>
              <a:t>layer</a:t>
            </a:r>
            <a:r>
              <a:rPr lang="es" sz="1050">
                <a:solidFill>
                  <a:srgbClr val="202122"/>
                </a:solidFill>
                <a:highlight>
                  <a:schemeClr val="lt1"/>
                </a:highlight>
              </a:rPr>
              <a:t>. Except for the input nodes, each node is a neuron that uses a nonlinear </a:t>
            </a:r>
            <a:r>
              <a:rPr lang="es" sz="1050">
                <a:solidFill>
                  <a:schemeClr val="dk1"/>
                </a:solidFill>
                <a:highlight>
                  <a:schemeClr val="lt1"/>
                </a:highlight>
                <a:uFill>
                  <a:noFill/>
                </a:uFill>
                <a:hlinkClick r:id="rId8">
                  <a:extLst>
                    <a:ext uri="{A12FA001-AC4F-418D-AE19-62706E023703}">
                      <ahyp:hlinkClr val="tx"/>
                    </a:ext>
                  </a:extLst>
                </a:hlinkClick>
              </a:rPr>
              <a:t>activation function</a:t>
            </a:r>
            <a:r>
              <a:rPr lang="es" sz="1050">
                <a:solidFill>
                  <a:schemeClr val="dk1"/>
                </a:solidFill>
                <a:highlight>
                  <a:schemeClr val="lt1"/>
                </a:highlight>
              </a:rPr>
              <a:t>.</a:t>
            </a:r>
            <a:r>
              <a:rPr lang="es" sz="1050">
                <a:solidFill>
                  <a:srgbClr val="202122"/>
                </a:solidFill>
                <a:highlight>
                  <a:schemeClr val="lt1"/>
                </a:highlight>
              </a:rPr>
              <a:t> MLP utilizes a </a:t>
            </a:r>
            <a:r>
              <a:rPr lang="es" sz="1050">
                <a:solidFill>
                  <a:srgbClr val="0B0080"/>
                </a:solidFill>
                <a:highlight>
                  <a:schemeClr val="lt1"/>
                </a:highlight>
                <a:uFill>
                  <a:noFill/>
                </a:uFill>
                <a:hlinkClick r:id="rId9">
                  <a:extLst>
                    <a:ext uri="{A12FA001-AC4F-418D-AE19-62706E023703}">
                      <ahyp:hlinkClr val="tx"/>
                    </a:ext>
                  </a:extLst>
                </a:hlinkClick>
              </a:rPr>
              <a:t>supervised learning</a:t>
            </a:r>
            <a:r>
              <a:rPr lang="es" sz="1050">
                <a:solidFill>
                  <a:srgbClr val="202122"/>
                </a:solidFill>
                <a:highlight>
                  <a:schemeClr val="lt1"/>
                </a:highlight>
              </a:rPr>
              <a:t> technique called </a:t>
            </a:r>
            <a:r>
              <a:rPr b="1" lang="es" sz="1050">
                <a:solidFill>
                  <a:srgbClr val="980000"/>
                </a:solidFill>
                <a:highlight>
                  <a:schemeClr val="lt1"/>
                </a:highlight>
                <a:uFill>
                  <a:noFill/>
                </a:uFill>
                <a:hlinkClick r:id="rId10">
                  <a:extLst>
                    <a:ext uri="{A12FA001-AC4F-418D-AE19-62706E023703}">
                      <ahyp:hlinkClr val="tx"/>
                    </a:ext>
                  </a:extLst>
                </a:hlinkClick>
              </a:rPr>
              <a:t>backpropagation</a:t>
            </a:r>
            <a:r>
              <a:rPr lang="es" sz="1050">
                <a:solidFill>
                  <a:srgbClr val="202122"/>
                </a:solidFill>
                <a:highlight>
                  <a:schemeClr val="lt1"/>
                </a:highlight>
              </a:rPr>
              <a:t> for training.Its multiple layers and non-linear activation distinguish MLP from a linear </a:t>
            </a:r>
            <a:r>
              <a:rPr lang="es" sz="1050">
                <a:solidFill>
                  <a:srgbClr val="0B0080"/>
                </a:solidFill>
                <a:highlight>
                  <a:schemeClr val="lt1"/>
                </a:highlight>
                <a:uFill>
                  <a:noFill/>
                </a:uFill>
                <a:hlinkClick r:id="rId11">
                  <a:extLst>
                    <a:ext uri="{A12FA001-AC4F-418D-AE19-62706E023703}">
                      <ahyp:hlinkClr val="tx"/>
                    </a:ext>
                  </a:extLst>
                </a:hlinkClick>
              </a:rPr>
              <a:t>perceptron</a:t>
            </a:r>
            <a:r>
              <a:rPr lang="es" sz="1050">
                <a:solidFill>
                  <a:srgbClr val="202122"/>
                </a:solidFill>
                <a:highlight>
                  <a:schemeClr val="lt1"/>
                </a:highlight>
              </a:rPr>
              <a:t>. It can distinguish data that is not </a:t>
            </a:r>
            <a:r>
              <a:rPr lang="es" sz="1050">
                <a:solidFill>
                  <a:srgbClr val="0B0080"/>
                </a:solidFill>
                <a:highlight>
                  <a:schemeClr val="lt1"/>
                </a:highlight>
                <a:uFill>
                  <a:noFill/>
                </a:uFill>
                <a:hlinkClick r:id="rId12">
                  <a:extLst>
                    <a:ext uri="{A12FA001-AC4F-418D-AE19-62706E023703}">
                      <ahyp:hlinkClr val="tx"/>
                    </a:ext>
                  </a:extLst>
                </a:hlinkClick>
              </a:rPr>
              <a:t>linearly separable</a:t>
            </a:r>
            <a:r>
              <a:rPr lang="es" sz="1050">
                <a:solidFill>
                  <a:srgbClr val="202122"/>
                </a:solidFill>
                <a:highlight>
                  <a:schemeClr val="lt1"/>
                </a:highlight>
              </a:rPr>
              <a:t>.</a:t>
            </a:r>
            <a:endParaRPr>
              <a:latin typeface="Open Sans"/>
              <a:ea typeface="Open Sans"/>
              <a:cs typeface="Open Sans"/>
              <a:sym typeface="Open Sans"/>
            </a:endParaRPr>
          </a:p>
        </p:txBody>
      </p:sp>
      <p:sp>
        <p:nvSpPr>
          <p:cNvPr id="741" name="Google Shape;741;gdc387f01bc_1_625"/>
          <p:cNvSpPr txBox="1"/>
          <p:nvPr/>
        </p:nvSpPr>
        <p:spPr>
          <a:xfrm>
            <a:off x="5462875" y="1217800"/>
            <a:ext cx="3617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The error (true label - estimated </a:t>
            </a:r>
            <a:endParaRPr>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prediction) is propagated backwards</a:t>
            </a:r>
            <a:endParaRPr>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to all nodes and the weights of each node are “corrected” (updated)</a:t>
            </a:r>
            <a:endParaRPr>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to minimize the loss</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s" u="sng">
                <a:solidFill>
                  <a:schemeClr val="hlink"/>
                </a:solidFill>
                <a:latin typeface="Open Sans"/>
                <a:ea typeface="Open Sans"/>
                <a:cs typeface="Open Sans"/>
                <a:sym typeface="Open Sans"/>
                <a:hlinkClick r:id="rId13"/>
              </a:rPr>
              <a:t>https://www.youtube.com/watch?v=dB-u77Y5a6A&amp;ab_channel=MichiganOnline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pic>
        <p:nvPicPr>
          <p:cNvPr id="746" name="Google Shape;746;gdc387f01bc_1_620"/>
          <p:cNvPicPr preferRelativeResize="0"/>
          <p:nvPr/>
        </p:nvPicPr>
        <p:blipFill>
          <a:blip r:embed="rId3">
            <a:alphaModFix/>
          </a:blip>
          <a:stretch>
            <a:fillRect/>
          </a:stretch>
        </p:blipFill>
        <p:spPr>
          <a:xfrm>
            <a:off x="1081750" y="1391550"/>
            <a:ext cx="6191250" cy="3219450"/>
          </a:xfrm>
          <a:prstGeom prst="rect">
            <a:avLst/>
          </a:prstGeom>
          <a:noFill/>
          <a:ln>
            <a:noFill/>
          </a:ln>
        </p:spPr>
      </p:pic>
      <p:sp>
        <p:nvSpPr>
          <p:cNvPr id="747" name="Google Shape;747;gdc387f01bc_1_620"/>
          <p:cNvSpPr txBox="1"/>
          <p:nvPr/>
        </p:nvSpPr>
        <p:spPr>
          <a:xfrm>
            <a:off x="918675" y="512750"/>
            <a:ext cx="61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Yeap time for hands on!!</a:t>
            </a:r>
            <a:endParaRPr>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gdc387f01bc_1_664"/>
          <p:cNvSpPr txBox="1"/>
          <p:nvPr>
            <p:ph type="ctrTitle"/>
          </p:nvPr>
        </p:nvSpPr>
        <p:spPr>
          <a:xfrm>
            <a:off x="3044700" y="1444255"/>
            <a:ext cx="3054600" cy="15372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200"/>
              <a:buNone/>
            </a:pPr>
            <a:r>
              <a:rPr lang="es"/>
              <a:t>Natural language processing</a:t>
            </a:r>
            <a:endParaRPr/>
          </a:p>
        </p:txBody>
      </p:sp>
      <p:sp>
        <p:nvSpPr>
          <p:cNvPr id="753" name="Google Shape;753;gdc387f01bc_1_664"/>
          <p:cNvSpPr txBox="1"/>
          <p:nvPr>
            <p:ph idx="1" type="subTitle"/>
          </p:nvPr>
        </p:nvSpPr>
        <p:spPr>
          <a:xfrm>
            <a:off x="2695225" y="3116575"/>
            <a:ext cx="3639000" cy="1076700"/>
          </a:xfrm>
          <a:prstGeom prst="rect">
            <a:avLst/>
          </a:prstGeom>
          <a:noFill/>
          <a:ln>
            <a:noFill/>
          </a:ln>
        </p:spPr>
        <p:txBody>
          <a:bodyPr anchorCtr="0" anchor="t" bIns="91425" lIns="91425" spcFirstLastPara="1" rIns="91425" wrap="square" tIns="91425">
            <a:normAutofit fontScale="77500" lnSpcReduction="20000"/>
          </a:bodyPr>
          <a:lstStyle/>
          <a:p>
            <a:pPr indent="0" lvl="0" marL="0" rtl="0" algn="ctr">
              <a:lnSpc>
                <a:spcPct val="100000"/>
              </a:lnSpc>
              <a:spcBef>
                <a:spcPts val="0"/>
              </a:spcBef>
              <a:spcAft>
                <a:spcPts val="0"/>
              </a:spcAft>
              <a:buSzPct val="129032"/>
              <a:buNone/>
            </a:pPr>
            <a:r>
              <a:rPr lang="es"/>
              <a:t>University of Crete</a:t>
            </a:r>
            <a:endParaRPr/>
          </a:p>
          <a:p>
            <a:pPr indent="0" lvl="0" marL="0" rtl="0" algn="ctr">
              <a:lnSpc>
                <a:spcPct val="100000"/>
              </a:lnSpc>
              <a:spcBef>
                <a:spcPts val="0"/>
              </a:spcBef>
              <a:spcAft>
                <a:spcPts val="0"/>
              </a:spcAft>
              <a:buSzPct val="129032"/>
              <a:buNone/>
            </a:pPr>
            <a:r>
              <a:rPr lang="es"/>
              <a:t>28 May 2021</a:t>
            </a:r>
            <a:endParaRPr/>
          </a:p>
          <a:p>
            <a:pPr indent="0" lvl="0" marL="0" rtl="0" algn="ctr">
              <a:lnSpc>
                <a:spcPct val="100000"/>
              </a:lnSpc>
              <a:spcBef>
                <a:spcPts val="0"/>
              </a:spcBef>
              <a:spcAft>
                <a:spcPts val="0"/>
              </a:spcAft>
              <a:buSzPct val="129032"/>
              <a:buNone/>
            </a:pPr>
            <a:r>
              <a:t/>
            </a:r>
            <a:endParaRPr/>
          </a:p>
          <a:p>
            <a:pPr indent="0" lvl="0" marL="0" rtl="0" algn="ctr">
              <a:lnSpc>
                <a:spcPct val="100000"/>
              </a:lnSpc>
              <a:spcBef>
                <a:spcPts val="0"/>
              </a:spcBef>
              <a:spcAft>
                <a:spcPts val="0"/>
              </a:spcAft>
              <a:buSzPct val="109970"/>
              <a:buNone/>
            </a:pPr>
            <a:r>
              <a:rPr lang="es" sz="2464"/>
              <a:t>Maria Koutsogiannaki</a:t>
            </a:r>
            <a:endParaRPr sz="2464"/>
          </a:p>
        </p:txBody>
      </p:sp>
      <p:pic>
        <p:nvPicPr>
          <p:cNvPr id="754" name="Google Shape;754;gdc387f01bc_1_664"/>
          <p:cNvPicPr preferRelativeResize="0"/>
          <p:nvPr/>
        </p:nvPicPr>
        <p:blipFill rotWithShape="1">
          <a:blip r:embed="rId3">
            <a:alphaModFix/>
          </a:blip>
          <a:srcRect b="0" l="0" r="0" t="0"/>
          <a:stretch/>
        </p:blipFill>
        <p:spPr>
          <a:xfrm>
            <a:off x="194050" y="101450"/>
            <a:ext cx="1342800" cy="1342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pic>
        <p:nvPicPr>
          <p:cNvPr id="759" name="Google Shape;759;gdc387f01bc_2_0"/>
          <p:cNvPicPr preferRelativeResize="0"/>
          <p:nvPr/>
        </p:nvPicPr>
        <p:blipFill>
          <a:blip r:embed="rId3">
            <a:alphaModFix/>
          </a:blip>
          <a:stretch>
            <a:fillRect/>
          </a:stretch>
        </p:blipFill>
        <p:spPr>
          <a:xfrm>
            <a:off x="464625" y="1212475"/>
            <a:ext cx="7948226" cy="3356875"/>
          </a:xfrm>
          <a:prstGeom prst="rect">
            <a:avLst/>
          </a:prstGeom>
          <a:noFill/>
          <a:ln>
            <a:noFill/>
          </a:ln>
        </p:spPr>
      </p:pic>
      <p:sp>
        <p:nvSpPr>
          <p:cNvPr id="760" name="Google Shape;760;gdc387f01bc_2_0"/>
          <p:cNvSpPr txBox="1"/>
          <p:nvPr>
            <p:ph type="title"/>
          </p:nvPr>
        </p:nvSpPr>
        <p:spPr>
          <a:xfrm>
            <a:off x="311700" y="38117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Transfer learning.. the breakthrough in NLP</a:t>
            </a:r>
            <a:endParaRPr/>
          </a:p>
        </p:txBody>
      </p:sp>
      <p:sp>
        <p:nvSpPr>
          <p:cNvPr id="761" name="Google Shape;761;gdc387f01bc_2_0"/>
          <p:cNvSpPr/>
          <p:nvPr/>
        </p:nvSpPr>
        <p:spPr>
          <a:xfrm>
            <a:off x="1520125" y="2248950"/>
            <a:ext cx="1405500" cy="645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gdc387f01bc_2_0"/>
          <p:cNvSpPr txBox="1"/>
          <p:nvPr/>
        </p:nvSpPr>
        <p:spPr>
          <a:xfrm>
            <a:off x="114550" y="4569350"/>
            <a:ext cx="7632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Deep learning for NLP (8th edition) </a:t>
            </a:r>
            <a:r>
              <a:rPr lang="es" u="sng">
                <a:solidFill>
                  <a:schemeClr val="hlink"/>
                </a:solidFill>
                <a:hlinkClick r:id="rId4"/>
              </a:rPr>
              <a:t>https://ixa2.si.ehu.eus/deep_learning_seminar/</a:t>
            </a:r>
            <a:endParaRPr/>
          </a:p>
          <a:p>
            <a:pPr indent="0" lvl="0" marL="0" rtl="0" algn="l">
              <a:spcBef>
                <a:spcPts val="0"/>
              </a:spcBef>
              <a:spcAft>
                <a:spcPts val="0"/>
              </a:spcAft>
              <a:buNone/>
            </a:pPr>
            <a:r>
              <a:t/>
            </a:r>
            <a:endParaRPr/>
          </a:p>
        </p:txBody>
      </p:sp>
      <p:sp>
        <p:nvSpPr>
          <p:cNvPr id="763" name="Google Shape;763;gdc387f01bc_2_0"/>
          <p:cNvSpPr/>
          <p:nvPr/>
        </p:nvSpPr>
        <p:spPr>
          <a:xfrm>
            <a:off x="6778175" y="1426425"/>
            <a:ext cx="1811700" cy="9579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gdc387f01bc_2_0"/>
          <p:cNvSpPr txBox="1"/>
          <p:nvPr/>
        </p:nvSpPr>
        <p:spPr>
          <a:xfrm>
            <a:off x="7631950" y="968300"/>
            <a:ext cx="599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0000"/>
                </a:solidFill>
                <a:latin typeface="Open Sans"/>
                <a:ea typeface="Open Sans"/>
                <a:cs typeface="Open Sans"/>
                <a:sym typeface="Open Sans"/>
              </a:rPr>
              <a:t>Transformers</a:t>
            </a:r>
            <a:endParaRPr>
              <a:solidFill>
                <a:srgbClr val="FF0000"/>
              </a:solidFill>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gdc387f01bc_1_30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Transformers vs. CNN / RNN</a:t>
            </a:r>
            <a:endParaRPr/>
          </a:p>
        </p:txBody>
      </p:sp>
      <p:sp>
        <p:nvSpPr>
          <p:cNvPr id="770" name="Google Shape;770;gdc387f01bc_1_301"/>
          <p:cNvSpPr txBox="1"/>
          <p:nvPr/>
        </p:nvSpPr>
        <p:spPr>
          <a:xfrm>
            <a:off x="272100" y="1071025"/>
            <a:ext cx="840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p:txBody>
      </p:sp>
      <p:pic>
        <p:nvPicPr>
          <p:cNvPr id="771" name="Google Shape;771;gdc387f01bc_1_301"/>
          <p:cNvPicPr preferRelativeResize="0"/>
          <p:nvPr/>
        </p:nvPicPr>
        <p:blipFill>
          <a:blip r:embed="rId3">
            <a:alphaModFix/>
          </a:blip>
          <a:stretch>
            <a:fillRect/>
          </a:stretch>
        </p:blipFill>
        <p:spPr>
          <a:xfrm>
            <a:off x="0" y="1269625"/>
            <a:ext cx="3803650" cy="2863925"/>
          </a:xfrm>
          <a:prstGeom prst="rect">
            <a:avLst/>
          </a:prstGeom>
          <a:noFill/>
          <a:ln>
            <a:noFill/>
          </a:ln>
        </p:spPr>
      </p:pic>
      <p:pic>
        <p:nvPicPr>
          <p:cNvPr id="772" name="Google Shape;772;gdc387f01bc_1_301"/>
          <p:cNvPicPr preferRelativeResize="0"/>
          <p:nvPr/>
        </p:nvPicPr>
        <p:blipFill>
          <a:blip r:embed="rId4">
            <a:alphaModFix/>
          </a:blip>
          <a:stretch>
            <a:fillRect/>
          </a:stretch>
        </p:blipFill>
        <p:spPr>
          <a:xfrm>
            <a:off x="3673575" y="1311275"/>
            <a:ext cx="5403801" cy="2697325"/>
          </a:xfrm>
          <a:prstGeom prst="rect">
            <a:avLst/>
          </a:prstGeom>
          <a:noFill/>
          <a:ln>
            <a:noFill/>
          </a:ln>
        </p:spPr>
      </p:pic>
      <p:sp>
        <p:nvSpPr>
          <p:cNvPr id="773" name="Google Shape;773;gdc387f01bc_1_301"/>
          <p:cNvSpPr txBox="1"/>
          <p:nvPr/>
        </p:nvSpPr>
        <p:spPr>
          <a:xfrm>
            <a:off x="572650" y="4539600"/>
            <a:ext cx="7954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CNN: convolutional neural networks                          Recurrent neural network</a:t>
            </a:r>
            <a:endParaRPr>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dc387f01bc_1_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Examples of NLP - perform an </a:t>
            </a:r>
            <a:r>
              <a:rPr lang="es">
                <a:solidFill>
                  <a:srgbClr val="FF9900"/>
                </a:solidFill>
              </a:rPr>
              <a:t>Action</a:t>
            </a:r>
            <a:endParaRPr>
              <a:solidFill>
                <a:srgbClr val="FF9900"/>
              </a:solidFill>
            </a:endParaRPr>
          </a:p>
        </p:txBody>
      </p:sp>
      <p:pic>
        <p:nvPicPr>
          <p:cNvPr id="128" name="Google Shape;128;gdc387f01bc_1_8"/>
          <p:cNvPicPr preferRelativeResize="0"/>
          <p:nvPr/>
        </p:nvPicPr>
        <p:blipFill>
          <a:blip r:embed="rId3">
            <a:alphaModFix/>
          </a:blip>
          <a:stretch>
            <a:fillRect/>
          </a:stretch>
        </p:blipFill>
        <p:spPr>
          <a:xfrm>
            <a:off x="685800" y="1423550"/>
            <a:ext cx="6591300" cy="1686800"/>
          </a:xfrm>
          <a:prstGeom prst="rect">
            <a:avLst/>
          </a:prstGeom>
          <a:noFill/>
          <a:ln>
            <a:noFill/>
          </a:ln>
        </p:spPr>
      </p:pic>
      <p:sp>
        <p:nvSpPr>
          <p:cNvPr id="129" name="Google Shape;129;gdc387f01bc_1_8"/>
          <p:cNvSpPr txBox="1"/>
          <p:nvPr/>
        </p:nvSpPr>
        <p:spPr>
          <a:xfrm>
            <a:off x="7886700" y="2057400"/>
            <a:ext cx="1103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9900"/>
                </a:solidFill>
                <a:latin typeface="Open Sans"/>
                <a:ea typeface="Open Sans"/>
                <a:cs typeface="Open Sans"/>
                <a:sym typeface="Open Sans"/>
              </a:rPr>
              <a:t>Action</a:t>
            </a:r>
            <a:endParaRPr>
              <a:solidFill>
                <a:srgbClr val="FF9900"/>
              </a:solidFill>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Text</a:t>
            </a:r>
            <a:endParaRPr>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Prediction</a:t>
            </a:r>
            <a:endParaRPr>
              <a:latin typeface="Open Sans"/>
              <a:ea typeface="Open Sans"/>
              <a:cs typeface="Open Sans"/>
              <a:sym typeface="Open Sans"/>
            </a:endParaRPr>
          </a:p>
        </p:txBody>
      </p:sp>
      <p:cxnSp>
        <p:nvCxnSpPr>
          <p:cNvPr id="130" name="Google Shape;130;gdc387f01bc_1_8"/>
          <p:cNvCxnSpPr>
            <a:stCxn id="128" idx="3"/>
          </p:cNvCxnSpPr>
          <p:nvPr/>
        </p:nvCxnSpPr>
        <p:spPr>
          <a:xfrm>
            <a:off x="7277100" y="2266950"/>
            <a:ext cx="502800" cy="0"/>
          </a:xfrm>
          <a:prstGeom prst="straightConnector1">
            <a:avLst/>
          </a:prstGeom>
          <a:noFill/>
          <a:ln cap="flat" cmpd="sng" w="19050">
            <a:solidFill>
              <a:srgbClr val="FF9900"/>
            </a:solidFill>
            <a:prstDash val="solid"/>
            <a:round/>
            <a:headEnd len="med" w="med" type="none"/>
            <a:tailEnd len="med" w="med" type="triangle"/>
          </a:ln>
        </p:spPr>
      </p:cxnSp>
      <p:cxnSp>
        <p:nvCxnSpPr>
          <p:cNvPr id="131" name="Google Shape;131;gdc387f01bc_1_8"/>
          <p:cNvCxnSpPr/>
          <p:nvPr/>
        </p:nvCxnSpPr>
        <p:spPr>
          <a:xfrm>
            <a:off x="7277100" y="2495550"/>
            <a:ext cx="502800" cy="0"/>
          </a:xfrm>
          <a:prstGeom prst="straightConnector1">
            <a:avLst/>
          </a:prstGeom>
          <a:noFill/>
          <a:ln cap="flat" cmpd="sng" w="19050">
            <a:solidFill>
              <a:srgbClr val="474747"/>
            </a:solidFill>
            <a:prstDash val="solid"/>
            <a:round/>
            <a:headEnd len="med" w="med" type="none"/>
            <a:tailEnd len="med" w="med" type="triangle"/>
          </a:ln>
        </p:spPr>
      </p:cxnSp>
      <p:cxnSp>
        <p:nvCxnSpPr>
          <p:cNvPr id="132" name="Google Shape;132;gdc387f01bc_1_8"/>
          <p:cNvCxnSpPr/>
          <p:nvPr/>
        </p:nvCxnSpPr>
        <p:spPr>
          <a:xfrm>
            <a:off x="7277100" y="2724150"/>
            <a:ext cx="502800" cy="0"/>
          </a:xfrm>
          <a:prstGeom prst="straightConnector1">
            <a:avLst/>
          </a:prstGeom>
          <a:noFill/>
          <a:ln cap="flat" cmpd="sng" w="19050">
            <a:solidFill>
              <a:srgbClr val="474747"/>
            </a:solidFill>
            <a:prstDash val="solid"/>
            <a:round/>
            <a:headEnd len="med" w="med" type="none"/>
            <a:tailEnd len="med" w="med" type="triangle"/>
          </a:ln>
        </p:spPr>
      </p:cxnSp>
      <p:graphicFrame>
        <p:nvGraphicFramePr>
          <p:cNvPr id="133" name="Google Shape;133;gdc387f01bc_1_8"/>
          <p:cNvGraphicFramePr/>
          <p:nvPr/>
        </p:nvGraphicFramePr>
        <p:xfrm>
          <a:off x="445575" y="3257550"/>
          <a:ext cx="3000000" cy="3000000"/>
        </p:xfrm>
        <a:graphic>
          <a:graphicData uri="http://schemas.openxmlformats.org/drawingml/2006/table">
            <a:tbl>
              <a:tblPr>
                <a:noFill/>
                <a:tableStyleId>{7691AEDB-276E-4AF7-84FD-5F8C25EE10C1}</a:tableStyleId>
              </a:tblPr>
              <a:tblGrid>
                <a:gridCol w="2671925"/>
                <a:gridCol w="2925375"/>
                <a:gridCol w="2798650"/>
              </a:tblGrid>
              <a:tr h="307775">
                <a:tc>
                  <a:txBody>
                    <a:bodyPr/>
                    <a:lstStyle/>
                    <a:p>
                      <a:pPr indent="0" lvl="0" marL="0" marR="0" rtl="0" algn="ctr">
                        <a:lnSpc>
                          <a:spcPct val="100000"/>
                        </a:lnSpc>
                        <a:spcBef>
                          <a:spcPts val="0"/>
                        </a:spcBef>
                        <a:spcAft>
                          <a:spcPts val="0"/>
                        </a:spcAft>
                        <a:buClr>
                          <a:srgbClr val="000000"/>
                        </a:buClr>
                        <a:buSzPts val="1100"/>
                        <a:buFont typeface="Arial"/>
                        <a:buNone/>
                      </a:pPr>
                      <a:r>
                        <a:rPr lang="es" sz="1100" u="none" cap="none" strike="noStrike"/>
                        <a:t>ASR system</a:t>
                      </a:r>
                      <a:endParaRPr sz="1100" u="none" cap="none" strike="noStrike"/>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s" sz="1100" u="none" cap="none" strike="noStrike"/>
                        <a:t>NLP system</a:t>
                      </a:r>
                      <a:endParaRPr sz="1100" u="none" cap="none" strike="noStrike"/>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s" sz="1100" u="none" cap="none" strike="noStrike"/>
                        <a:t>Mobile System - Action</a:t>
                      </a:r>
                      <a:endParaRPr sz="1100" u="none" cap="none" strike="noStrike"/>
                    </a:p>
                  </a:txBody>
                  <a:tcPr marT="91425" marB="91425" marR="91425" marL="91425">
                    <a:solidFill>
                      <a:srgbClr val="CFE2F3"/>
                    </a:solidFill>
                  </a:tcPr>
                </a:tc>
              </a:tr>
              <a:tr h="639275">
                <a:tc>
                  <a:txBody>
                    <a:bodyPr/>
                    <a:lstStyle/>
                    <a:p>
                      <a:pPr indent="0" lvl="0" marL="0" marR="0" rtl="0" algn="ctr">
                        <a:lnSpc>
                          <a:spcPct val="100000"/>
                        </a:lnSpc>
                        <a:spcBef>
                          <a:spcPts val="0"/>
                        </a:spcBef>
                        <a:spcAft>
                          <a:spcPts val="0"/>
                        </a:spcAft>
                        <a:buClr>
                          <a:srgbClr val="000000"/>
                        </a:buClr>
                        <a:buSzPts val="1100"/>
                        <a:buFont typeface="Arial"/>
                        <a:buNone/>
                      </a:pPr>
                      <a:r>
                        <a:rPr lang="es" sz="900" u="none" cap="none" strike="noStrike"/>
                        <a:t>Put on an alarm at three a.m.</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s" sz="900" u="none" cap="none" strike="noStrike"/>
                        <a:t>Domain: alarm        </a:t>
                      </a:r>
                      <a:r>
                        <a:rPr lang="es" sz="900">
                          <a:solidFill>
                            <a:schemeClr val="dk1"/>
                          </a:solidFill>
                        </a:rPr>
                        <a:t>Intent: put on </a:t>
                      </a:r>
                      <a:endParaRPr sz="900" u="none" cap="none" strike="noStrike"/>
                    </a:p>
                    <a:p>
                      <a:pPr indent="0" lvl="0" marL="0" marR="0" rtl="0" algn="ctr">
                        <a:lnSpc>
                          <a:spcPct val="100000"/>
                        </a:lnSpc>
                        <a:spcBef>
                          <a:spcPts val="0"/>
                        </a:spcBef>
                        <a:spcAft>
                          <a:spcPts val="0"/>
                        </a:spcAft>
                        <a:buClr>
                          <a:srgbClr val="000000"/>
                        </a:buClr>
                        <a:buSzPts val="1100"/>
                        <a:buFont typeface="Arial"/>
                        <a:buNone/>
                      </a:pPr>
                      <a:r>
                        <a:t/>
                      </a:r>
                      <a:endParaRPr sz="900" u="none" cap="none" strike="noStrike"/>
                    </a:p>
                    <a:p>
                      <a:pPr indent="0" lvl="0" marL="0" marR="0" rtl="0" algn="ctr">
                        <a:lnSpc>
                          <a:spcPct val="100000"/>
                        </a:lnSpc>
                        <a:spcBef>
                          <a:spcPts val="0"/>
                        </a:spcBef>
                        <a:spcAft>
                          <a:spcPts val="0"/>
                        </a:spcAft>
                        <a:buClr>
                          <a:srgbClr val="000000"/>
                        </a:buClr>
                        <a:buSzPts val="1100"/>
                        <a:buFont typeface="Arial"/>
                        <a:buNone/>
                      </a:pPr>
                      <a:r>
                        <a:rPr lang="es" sz="900" u="none" cap="none" strike="noStrike"/>
                        <a:t>Slot: time=3            time_ref = a.m.</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s" sz="900"/>
                        <a:t>F</a:t>
                      </a:r>
                      <a:r>
                        <a:rPr lang="es" sz="900" u="none" cap="none" strike="noStrike"/>
                        <a:t>rom systems time increase time until you find 0300 and set alarm at 03.00 </a:t>
                      </a:r>
                      <a:endParaRPr sz="900" u="none" cap="none" strike="noStrike"/>
                    </a:p>
                  </a:txBody>
                  <a:tcPr marT="91425" marB="91425" marR="91425" marL="91425"/>
                </a:tc>
              </a:tr>
              <a:tr h="639275">
                <a:tc>
                  <a:txBody>
                    <a:bodyPr/>
                    <a:lstStyle/>
                    <a:p>
                      <a:pPr indent="0" lvl="0" marL="0" marR="0" rtl="0" algn="ctr">
                        <a:lnSpc>
                          <a:spcPct val="100000"/>
                        </a:lnSpc>
                        <a:spcBef>
                          <a:spcPts val="0"/>
                        </a:spcBef>
                        <a:spcAft>
                          <a:spcPts val="0"/>
                        </a:spcAft>
                        <a:buClr>
                          <a:srgbClr val="000000"/>
                        </a:buClr>
                        <a:buSzPts val="1100"/>
                        <a:buFont typeface="Arial"/>
                        <a:buNone/>
                      </a:pPr>
                      <a:r>
                        <a:rPr lang="es" sz="900" u="none" cap="none" strike="noStrike"/>
                        <a:t>Tomorrow I have to wake up </a:t>
                      </a:r>
                      <a:r>
                        <a:rPr lang="es" sz="900" u="none" cap="none" strike="noStrike">
                          <a:solidFill>
                            <a:srgbClr val="FF0000"/>
                          </a:solidFill>
                        </a:rPr>
                        <a:t>very early</a:t>
                      </a:r>
                      <a:r>
                        <a:rPr lang="es" sz="900" u="none" cap="none" strike="noStrike"/>
                        <a:t>. </a:t>
                      </a:r>
                      <a:endParaRPr sz="900" u="none" cap="none" strike="noStrike"/>
                    </a:p>
                    <a:p>
                      <a:pPr indent="0" lvl="0" marL="0" marR="0" rtl="0" algn="ctr">
                        <a:lnSpc>
                          <a:spcPct val="100000"/>
                        </a:lnSpc>
                        <a:spcBef>
                          <a:spcPts val="0"/>
                        </a:spcBef>
                        <a:spcAft>
                          <a:spcPts val="0"/>
                        </a:spcAft>
                        <a:buClr>
                          <a:srgbClr val="000000"/>
                        </a:buClr>
                        <a:buSzPts val="1100"/>
                        <a:buFont typeface="Arial"/>
                        <a:buNone/>
                      </a:pPr>
                      <a:r>
                        <a:rPr lang="es" sz="900" u="none" cap="none" strike="noStrike"/>
                        <a:t>Put an alarm at three</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s" sz="900" u="none" cap="none" strike="noStrike">
                          <a:solidFill>
                            <a:schemeClr val="dk1"/>
                          </a:solidFill>
                        </a:rPr>
                        <a:t>Domain: alarm                   Intent: put</a:t>
                      </a:r>
                      <a:endParaRPr sz="9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es" sz="900">
                          <a:solidFill>
                            <a:schemeClr val="dk1"/>
                          </a:solidFill>
                        </a:rPr>
                        <a:t>             </a:t>
                      </a:r>
                      <a:r>
                        <a:rPr lang="es" sz="900" u="none" cap="none" strike="noStrike">
                          <a:solidFill>
                            <a:schemeClr val="dk1"/>
                          </a:solidFill>
                        </a:rPr>
                        <a:t>Slot: day = tomorrow</a:t>
                      </a:r>
                      <a:r>
                        <a:rPr lang="es" sz="900">
                          <a:solidFill>
                            <a:schemeClr val="dk1"/>
                          </a:solidFill>
                        </a:rPr>
                        <a:t>          </a:t>
                      </a:r>
                      <a:r>
                        <a:rPr lang="es" sz="900" u="none" cap="none" strike="noStrike">
                          <a:solidFill>
                            <a:schemeClr val="dk1"/>
                          </a:solidFill>
                        </a:rPr>
                        <a:t>time=3 </a:t>
                      </a:r>
                      <a:endParaRPr sz="900" u="none" cap="none" strike="noStrike">
                        <a:solidFill>
                          <a:schemeClr val="dk1"/>
                        </a:solidFill>
                      </a:endParaRPr>
                    </a:p>
                    <a:p>
                      <a:pPr indent="0" lvl="0" marL="0" marR="0" rtl="0" algn="ctr">
                        <a:lnSpc>
                          <a:spcPct val="100000"/>
                        </a:lnSpc>
                        <a:spcBef>
                          <a:spcPts val="0"/>
                        </a:spcBef>
                        <a:spcAft>
                          <a:spcPts val="0"/>
                        </a:spcAft>
                        <a:buClr>
                          <a:schemeClr val="dk1"/>
                        </a:buClr>
                        <a:buSzPts val="1100"/>
                        <a:buFont typeface="Arial"/>
                        <a:buNone/>
                      </a:pPr>
                      <a:r>
                        <a:rPr lang="es" sz="900">
                          <a:solidFill>
                            <a:schemeClr val="dk1"/>
                          </a:solidFill>
                        </a:rPr>
                        <a:t>                                                  </a:t>
                      </a:r>
                      <a:r>
                        <a:rPr lang="es" sz="900" u="none" cap="none" strike="noStrike">
                          <a:solidFill>
                            <a:schemeClr val="dk1"/>
                          </a:solidFill>
                        </a:rPr>
                        <a:t>time_ref = </a:t>
                      </a:r>
                      <a:r>
                        <a:rPr lang="es" sz="900" u="none" cap="none" strike="noStrike">
                          <a:solidFill>
                            <a:srgbClr val="FF0000"/>
                          </a:solidFill>
                        </a:rPr>
                        <a:t>a.m</a:t>
                      </a:r>
                      <a:r>
                        <a:rPr lang="es" sz="900" u="none" cap="none" strike="noStrike">
                          <a:solidFill>
                            <a:schemeClr val="dk1"/>
                          </a:solidFill>
                        </a:rPr>
                        <a:t>.</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lang="es" sz="900">
                          <a:solidFill>
                            <a:schemeClr val="dk1"/>
                          </a:solidFill>
                        </a:rPr>
                        <a:t>F</a:t>
                      </a:r>
                      <a:r>
                        <a:rPr lang="es" sz="900" u="none" cap="none" strike="noStrike">
                          <a:solidFill>
                            <a:schemeClr val="dk1"/>
                          </a:solidFill>
                        </a:rPr>
                        <a:t>rom calendar see date. Increase by one day and set alarm at 0300</a:t>
                      </a:r>
                      <a:endParaRPr sz="900" u="none" cap="none" strike="noStrike"/>
                    </a:p>
                  </a:txBody>
                  <a:tcPr marT="91425" marB="91425" marR="91425" marL="91425"/>
                </a:tc>
              </a:tr>
            </a:tbl>
          </a:graphicData>
        </a:graphic>
      </p:graphicFrame>
      <p:cxnSp>
        <p:nvCxnSpPr>
          <p:cNvPr id="134" name="Google Shape;134;gdc387f01bc_1_8"/>
          <p:cNvCxnSpPr/>
          <p:nvPr/>
        </p:nvCxnSpPr>
        <p:spPr>
          <a:xfrm rot="10800000">
            <a:off x="904875" y="2941225"/>
            <a:ext cx="0" cy="264900"/>
          </a:xfrm>
          <a:prstGeom prst="straightConnector1">
            <a:avLst/>
          </a:prstGeom>
          <a:noFill/>
          <a:ln cap="flat" cmpd="sng" w="19050">
            <a:solidFill>
              <a:srgbClr val="FF9900"/>
            </a:solidFill>
            <a:prstDash val="solid"/>
            <a:round/>
            <a:headEnd len="med" w="med" type="none"/>
            <a:tailEnd len="med" w="med" type="triangl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gdc387f01bc_2_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Problem </a:t>
            </a:r>
            <a:endParaRPr/>
          </a:p>
        </p:txBody>
      </p:sp>
      <p:pic>
        <p:nvPicPr>
          <p:cNvPr id="779" name="Google Shape;779;gdc387f01bc_2_17"/>
          <p:cNvPicPr preferRelativeResize="0"/>
          <p:nvPr/>
        </p:nvPicPr>
        <p:blipFill>
          <a:blip r:embed="rId3">
            <a:alphaModFix/>
          </a:blip>
          <a:stretch>
            <a:fillRect/>
          </a:stretch>
        </p:blipFill>
        <p:spPr>
          <a:xfrm>
            <a:off x="235725" y="1147225"/>
            <a:ext cx="6159225" cy="3236200"/>
          </a:xfrm>
          <a:prstGeom prst="rect">
            <a:avLst/>
          </a:prstGeom>
          <a:noFill/>
          <a:ln>
            <a:noFill/>
          </a:ln>
        </p:spPr>
      </p:pic>
      <p:sp>
        <p:nvSpPr>
          <p:cNvPr id="780" name="Google Shape;780;gdc387f01bc_2_17"/>
          <p:cNvSpPr txBox="1"/>
          <p:nvPr/>
        </p:nvSpPr>
        <p:spPr>
          <a:xfrm>
            <a:off x="6544950" y="1940700"/>
            <a:ext cx="2417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RNN are better for sequences</a:t>
            </a:r>
            <a:endParaRPr>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compared to CNN</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But tend to “forget” </a:t>
            </a:r>
            <a:endParaRPr>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for long sequences</a:t>
            </a:r>
            <a:endParaRPr>
              <a:latin typeface="Open Sans"/>
              <a:ea typeface="Open Sans"/>
              <a:cs typeface="Open Sans"/>
              <a:sym typeface="Open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pic>
        <p:nvPicPr>
          <p:cNvPr id="785" name="Google Shape;785;gdc387f01bc_2_28"/>
          <p:cNvPicPr preferRelativeResize="0"/>
          <p:nvPr/>
        </p:nvPicPr>
        <p:blipFill>
          <a:blip r:embed="rId3">
            <a:alphaModFix/>
          </a:blip>
          <a:stretch>
            <a:fillRect/>
          </a:stretch>
        </p:blipFill>
        <p:spPr>
          <a:xfrm>
            <a:off x="152400" y="152400"/>
            <a:ext cx="5144326" cy="3293950"/>
          </a:xfrm>
          <a:prstGeom prst="rect">
            <a:avLst/>
          </a:prstGeom>
          <a:noFill/>
          <a:ln>
            <a:noFill/>
          </a:ln>
        </p:spPr>
      </p:pic>
      <p:pic>
        <p:nvPicPr>
          <p:cNvPr id="786" name="Google Shape;786;gdc387f01bc_2_28"/>
          <p:cNvPicPr preferRelativeResize="0"/>
          <p:nvPr/>
        </p:nvPicPr>
        <p:blipFill>
          <a:blip r:embed="rId4">
            <a:alphaModFix/>
          </a:blip>
          <a:stretch>
            <a:fillRect/>
          </a:stretch>
        </p:blipFill>
        <p:spPr>
          <a:xfrm>
            <a:off x="3772434" y="2571750"/>
            <a:ext cx="5371565" cy="2438850"/>
          </a:xfrm>
          <a:prstGeom prst="rect">
            <a:avLst/>
          </a:prstGeom>
          <a:noFill/>
          <a:ln>
            <a:noFill/>
          </a:ln>
        </p:spPr>
      </p:pic>
      <p:sp>
        <p:nvSpPr>
          <p:cNvPr id="787" name="Google Shape;787;gdc387f01bc_2_28"/>
          <p:cNvSpPr txBox="1"/>
          <p:nvPr/>
        </p:nvSpPr>
        <p:spPr>
          <a:xfrm>
            <a:off x="5536200" y="749650"/>
            <a:ext cx="298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Attention, Transformers and Transfer Learning</a:t>
            </a:r>
            <a:endParaRPr>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gdc387f01bc_2_3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BERT model</a:t>
            </a:r>
            <a:endParaRPr/>
          </a:p>
        </p:txBody>
      </p:sp>
      <p:sp>
        <p:nvSpPr>
          <p:cNvPr id="793" name="Google Shape;793;gdc387f01bc_2_37"/>
          <p:cNvSpPr txBox="1"/>
          <p:nvPr>
            <p:ph idx="1" type="body"/>
          </p:nvPr>
        </p:nvSpPr>
        <p:spPr>
          <a:xfrm>
            <a:off x="311700" y="1225225"/>
            <a:ext cx="8520600" cy="1019700"/>
          </a:xfrm>
          <a:prstGeom prst="rect">
            <a:avLst/>
          </a:prstGeom>
          <a:noFill/>
          <a:ln>
            <a:noFill/>
          </a:ln>
        </p:spPr>
        <p:txBody>
          <a:bodyPr anchorCtr="0" anchor="t" bIns="91425" lIns="91425" spcFirstLastPara="1" rIns="91425" wrap="square" tIns="91425">
            <a:normAutofit/>
          </a:bodyPr>
          <a:lstStyle/>
          <a:p>
            <a:pPr indent="-317500" lvl="0" marL="457200" rtl="0" algn="l">
              <a:lnSpc>
                <a:spcPct val="115000"/>
              </a:lnSpc>
              <a:spcBef>
                <a:spcPts val="0"/>
              </a:spcBef>
              <a:spcAft>
                <a:spcPts val="0"/>
              </a:spcAft>
              <a:buSzPts val="1400"/>
              <a:buChar char="●"/>
            </a:pPr>
            <a:r>
              <a:rPr lang="es" sz="1400"/>
              <a:t>Understand what is transformer, attention and transfer learning through BERT model</a:t>
            </a:r>
            <a:endParaRPr sz="1400"/>
          </a:p>
          <a:p>
            <a:pPr indent="-317500" lvl="1" marL="914400" rtl="0" algn="l">
              <a:lnSpc>
                <a:spcPct val="115000"/>
              </a:lnSpc>
              <a:spcBef>
                <a:spcPts val="0"/>
              </a:spcBef>
              <a:spcAft>
                <a:spcPts val="0"/>
              </a:spcAft>
              <a:buSzPts val="1400"/>
              <a:buChar char="○"/>
            </a:pPr>
            <a:r>
              <a:rPr lang="es"/>
              <a:t>Sentiment analysis example</a:t>
            </a:r>
            <a:endParaRPr/>
          </a:p>
          <a:p>
            <a:pPr indent="-317500" lvl="1" marL="914400" rtl="0" algn="l">
              <a:lnSpc>
                <a:spcPct val="115000"/>
              </a:lnSpc>
              <a:spcBef>
                <a:spcPts val="0"/>
              </a:spcBef>
              <a:spcAft>
                <a:spcPts val="0"/>
              </a:spcAft>
              <a:buSzPts val="1400"/>
              <a:buChar char="○"/>
            </a:pPr>
            <a:r>
              <a:rPr lang="es"/>
              <a:t>User-system dialogue example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gd97330e0d3_0_196"/>
          <p:cNvSpPr txBox="1"/>
          <p:nvPr>
            <p:ph type="title"/>
          </p:nvPr>
        </p:nvSpPr>
        <p:spPr>
          <a:xfrm>
            <a:off x="401075" y="-440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sz="3600"/>
              <a:t>Sentiment classifier </a:t>
            </a:r>
            <a:endParaRPr sz="3600"/>
          </a:p>
        </p:txBody>
      </p:sp>
      <p:grpSp>
        <p:nvGrpSpPr>
          <p:cNvPr id="799" name="Google Shape;799;gd97330e0d3_0_196"/>
          <p:cNvGrpSpPr/>
          <p:nvPr/>
        </p:nvGrpSpPr>
        <p:grpSpPr>
          <a:xfrm>
            <a:off x="401063" y="668721"/>
            <a:ext cx="4211771" cy="4215197"/>
            <a:chOff x="4648625" y="572075"/>
            <a:chExt cx="4324200" cy="4500050"/>
          </a:xfrm>
        </p:grpSpPr>
        <p:grpSp>
          <p:nvGrpSpPr>
            <p:cNvPr id="800" name="Google Shape;800;gd97330e0d3_0_196"/>
            <p:cNvGrpSpPr/>
            <p:nvPr/>
          </p:nvGrpSpPr>
          <p:grpSpPr>
            <a:xfrm>
              <a:off x="7143600" y="2851175"/>
              <a:ext cx="924000" cy="492600"/>
              <a:chOff x="5456925" y="3079775"/>
              <a:chExt cx="924000" cy="492600"/>
            </a:xfrm>
          </p:grpSpPr>
          <p:cxnSp>
            <p:nvCxnSpPr>
              <p:cNvPr id="801" name="Google Shape;801;gd97330e0d3_0_196"/>
              <p:cNvCxnSpPr/>
              <p:nvPr/>
            </p:nvCxnSpPr>
            <p:spPr>
              <a:xfrm>
                <a:off x="5456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02" name="Google Shape;802;gd97330e0d3_0_196"/>
              <p:cNvCxnSpPr/>
              <p:nvPr/>
            </p:nvCxnSpPr>
            <p:spPr>
              <a:xfrm>
                <a:off x="56093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03" name="Google Shape;803;gd97330e0d3_0_196"/>
              <p:cNvCxnSpPr/>
              <p:nvPr/>
            </p:nvCxnSpPr>
            <p:spPr>
              <a:xfrm>
                <a:off x="57617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04" name="Google Shape;804;gd97330e0d3_0_196"/>
              <p:cNvCxnSpPr/>
              <p:nvPr/>
            </p:nvCxnSpPr>
            <p:spPr>
              <a:xfrm>
                <a:off x="59141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05" name="Google Shape;805;gd97330e0d3_0_196"/>
              <p:cNvCxnSpPr/>
              <p:nvPr/>
            </p:nvCxnSpPr>
            <p:spPr>
              <a:xfrm>
                <a:off x="60665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06" name="Google Shape;806;gd97330e0d3_0_196"/>
              <p:cNvCxnSpPr/>
              <p:nvPr/>
            </p:nvCxnSpPr>
            <p:spPr>
              <a:xfrm>
                <a:off x="6218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07" name="Google Shape;807;gd97330e0d3_0_196"/>
              <p:cNvCxnSpPr/>
              <p:nvPr/>
            </p:nvCxnSpPr>
            <p:spPr>
              <a:xfrm>
                <a:off x="6371325" y="3079775"/>
                <a:ext cx="9600" cy="492600"/>
              </a:xfrm>
              <a:prstGeom prst="straightConnector1">
                <a:avLst/>
              </a:prstGeom>
              <a:noFill/>
              <a:ln cap="flat" cmpd="sng" w="28575">
                <a:solidFill>
                  <a:schemeClr val="dk1"/>
                </a:solidFill>
                <a:prstDash val="solid"/>
                <a:round/>
                <a:headEnd len="med" w="med" type="none"/>
                <a:tailEnd len="med" w="med" type="triangle"/>
              </a:ln>
            </p:spPr>
          </p:cxnSp>
        </p:grpSp>
        <p:grpSp>
          <p:nvGrpSpPr>
            <p:cNvPr id="808" name="Google Shape;808;gd97330e0d3_0_196"/>
            <p:cNvGrpSpPr/>
            <p:nvPr/>
          </p:nvGrpSpPr>
          <p:grpSpPr>
            <a:xfrm>
              <a:off x="4648625" y="572075"/>
              <a:ext cx="4324200" cy="4500050"/>
              <a:chOff x="4648625" y="572075"/>
              <a:chExt cx="4324200" cy="4500050"/>
            </a:xfrm>
          </p:grpSpPr>
          <p:sp>
            <p:nvSpPr>
              <p:cNvPr id="809" name="Google Shape;809;gd97330e0d3_0_196"/>
              <p:cNvSpPr/>
              <p:nvPr/>
            </p:nvSpPr>
            <p:spPr>
              <a:xfrm>
                <a:off x="4648625" y="572075"/>
                <a:ext cx="4324200" cy="831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dk1"/>
                    </a:solidFill>
                  </a:rPr>
                  <a:t>The movie was awful. The actors underperformed. It had nice visual and sound effects but that was all. Bad scenario, bad performances, waste of time and money</a:t>
                </a:r>
                <a:endParaRPr sz="1100"/>
              </a:p>
            </p:txBody>
          </p:sp>
          <p:sp>
            <p:nvSpPr>
              <p:cNvPr id="810" name="Google Shape;810;gd97330e0d3_0_196"/>
              <p:cNvSpPr txBox="1"/>
              <p:nvPr/>
            </p:nvSpPr>
            <p:spPr>
              <a:xfrm>
                <a:off x="5020375" y="2298600"/>
                <a:ext cx="3419400" cy="54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a:t>BERT </a:t>
                </a:r>
                <a:r>
                  <a:rPr lang="es">
                    <a:solidFill>
                      <a:schemeClr val="dk1"/>
                    </a:solidFill>
                  </a:rPr>
                  <a:t>pretrained</a:t>
                </a:r>
                <a:r>
                  <a:rPr lang="es"/>
                  <a:t> language model</a:t>
                </a:r>
                <a:endParaRPr/>
              </a:p>
            </p:txBody>
          </p:sp>
          <p:sp>
            <p:nvSpPr>
              <p:cNvPr id="811" name="Google Shape;811;gd97330e0d3_0_196"/>
              <p:cNvSpPr/>
              <p:nvPr/>
            </p:nvSpPr>
            <p:spPr>
              <a:xfrm>
                <a:off x="5020375" y="1648225"/>
                <a:ext cx="3419400" cy="50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Bert vectorizer/tokenizer</a:t>
                </a:r>
                <a:endParaRPr/>
              </a:p>
              <a:p>
                <a:pPr indent="0" lvl="0" marL="0" rtl="0" algn="ctr">
                  <a:spcBef>
                    <a:spcPts val="0"/>
                  </a:spcBef>
                  <a:spcAft>
                    <a:spcPts val="0"/>
                  </a:spcAft>
                  <a:buNone/>
                </a:pPr>
                <a:r>
                  <a:rPr lang="es" sz="1200">
                    <a:solidFill>
                      <a:srgbClr val="474747"/>
                    </a:solidFill>
                  </a:rPr>
                  <a:t>[CLS] sentence A [SEP] sentence B [SEP]</a:t>
                </a:r>
                <a:endParaRPr sz="1200">
                  <a:solidFill>
                    <a:srgbClr val="474747"/>
                  </a:solidFill>
                </a:endParaRPr>
              </a:p>
            </p:txBody>
          </p:sp>
          <p:cxnSp>
            <p:nvCxnSpPr>
              <p:cNvPr id="812" name="Google Shape;812;gd97330e0d3_0_196"/>
              <p:cNvCxnSpPr/>
              <p:nvPr/>
            </p:nvCxnSpPr>
            <p:spPr>
              <a:xfrm>
                <a:off x="5304525" y="2851175"/>
                <a:ext cx="0" cy="1142400"/>
              </a:xfrm>
              <a:prstGeom prst="straightConnector1">
                <a:avLst/>
              </a:prstGeom>
              <a:noFill/>
              <a:ln cap="flat" cmpd="sng" w="28575">
                <a:solidFill>
                  <a:schemeClr val="dk1"/>
                </a:solidFill>
                <a:prstDash val="solid"/>
                <a:round/>
                <a:headEnd len="med" w="med" type="none"/>
                <a:tailEnd len="med" w="med" type="triangle"/>
              </a:ln>
            </p:spPr>
          </p:cxnSp>
          <p:sp>
            <p:nvSpPr>
              <p:cNvPr id="813" name="Google Shape;813;gd97330e0d3_0_196"/>
              <p:cNvSpPr txBox="1"/>
              <p:nvPr/>
            </p:nvSpPr>
            <p:spPr>
              <a:xfrm>
                <a:off x="5397350" y="2906875"/>
                <a:ext cx="579600" cy="64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Open Sans"/>
                    <a:ea typeface="Open Sans"/>
                    <a:cs typeface="Open Sans"/>
                    <a:sym typeface="Open Sans"/>
                  </a:rPr>
                  <a:t>pooled output 768x1</a:t>
                </a:r>
                <a:endParaRPr sz="900">
                  <a:latin typeface="Open Sans"/>
                  <a:ea typeface="Open Sans"/>
                  <a:cs typeface="Open Sans"/>
                  <a:sym typeface="Open Sans"/>
                </a:endParaRPr>
              </a:p>
            </p:txBody>
          </p:sp>
          <p:grpSp>
            <p:nvGrpSpPr>
              <p:cNvPr id="814" name="Google Shape;814;gd97330e0d3_0_196"/>
              <p:cNvGrpSpPr/>
              <p:nvPr/>
            </p:nvGrpSpPr>
            <p:grpSpPr>
              <a:xfrm>
                <a:off x="6060175" y="2851175"/>
                <a:ext cx="924000" cy="492600"/>
                <a:chOff x="5456925" y="3079775"/>
                <a:chExt cx="924000" cy="492600"/>
              </a:xfrm>
            </p:grpSpPr>
            <p:cxnSp>
              <p:nvCxnSpPr>
                <p:cNvPr id="815" name="Google Shape;815;gd97330e0d3_0_196"/>
                <p:cNvCxnSpPr/>
                <p:nvPr/>
              </p:nvCxnSpPr>
              <p:spPr>
                <a:xfrm>
                  <a:off x="5456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16" name="Google Shape;816;gd97330e0d3_0_196"/>
                <p:cNvCxnSpPr/>
                <p:nvPr/>
              </p:nvCxnSpPr>
              <p:spPr>
                <a:xfrm>
                  <a:off x="56093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17" name="Google Shape;817;gd97330e0d3_0_196"/>
                <p:cNvCxnSpPr/>
                <p:nvPr/>
              </p:nvCxnSpPr>
              <p:spPr>
                <a:xfrm>
                  <a:off x="57617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18" name="Google Shape;818;gd97330e0d3_0_196"/>
                <p:cNvCxnSpPr/>
                <p:nvPr/>
              </p:nvCxnSpPr>
              <p:spPr>
                <a:xfrm>
                  <a:off x="59141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19" name="Google Shape;819;gd97330e0d3_0_196"/>
                <p:cNvCxnSpPr/>
                <p:nvPr/>
              </p:nvCxnSpPr>
              <p:spPr>
                <a:xfrm>
                  <a:off x="60665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20" name="Google Shape;820;gd97330e0d3_0_196"/>
                <p:cNvCxnSpPr/>
                <p:nvPr/>
              </p:nvCxnSpPr>
              <p:spPr>
                <a:xfrm>
                  <a:off x="6218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21" name="Google Shape;821;gd97330e0d3_0_196"/>
                <p:cNvCxnSpPr/>
                <p:nvPr/>
              </p:nvCxnSpPr>
              <p:spPr>
                <a:xfrm>
                  <a:off x="6371325" y="3079775"/>
                  <a:ext cx="9600" cy="492600"/>
                </a:xfrm>
                <a:prstGeom prst="straightConnector1">
                  <a:avLst/>
                </a:prstGeom>
                <a:noFill/>
                <a:ln cap="flat" cmpd="sng" w="28575">
                  <a:solidFill>
                    <a:schemeClr val="dk1"/>
                  </a:solidFill>
                  <a:prstDash val="solid"/>
                  <a:round/>
                  <a:headEnd len="med" w="med" type="none"/>
                  <a:tailEnd len="med" w="med" type="triangle"/>
                </a:ln>
              </p:spPr>
            </p:cxnSp>
          </p:grpSp>
          <p:sp>
            <p:nvSpPr>
              <p:cNvPr id="822" name="Google Shape;822;gd97330e0d3_0_196"/>
              <p:cNvSpPr txBox="1"/>
              <p:nvPr/>
            </p:nvSpPr>
            <p:spPr>
              <a:xfrm>
                <a:off x="5976950" y="3350050"/>
                <a:ext cx="1068600" cy="64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Open Sans"/>
                    <a:ea typeface="Open Sans"/>
                    <a:cs typeface="Open Sans"/>
                    <a:sym typeface="Open Sans"/>
                  </a:rPr>
                  <a:t>sequence output </a:t>
                </a:r>
                <a:endParaRPr sz="900">
                  <a:latin typeface="Open Sans"/>
                  <a:ea typeface="Open Sans"/>
                  <a:cs typeface="Open Sans"/>
                  <a:sym typeface="Open Sans"/>
                </a:endParaRPr>
              </a:p>
              <a:p>
                <a:pPr indent="0" lvl="0" marL="0" rtl="0" algn="l">
                  <a:spcBef>
                    <a:spcPts val="0"/>
                  </a:spcBef>
                  <a:spcAft>
                    <a:spcPts val="0"/>
                  </a:spcAft>
                  <a:buNone/>
                </a:pPr>
                <a:r>
                  <a:rPr lang="es" sz="900">
                    <a:latin typeface="Open Sans"/>
                    <a:ea typeface="Open Sans"/>
                    <a:cs typeface="Open Sans"/>
                    <a:sym typeface="Open Sans"/>
                  </a:rPr>
                  <a:t>768 x Input size</a:t>
                </a:r>
                <a:endParaRPr sz="900">
                  <a:latin typeface="Open Sans"/>
                  <a:ea typeface="Open Sans"/>
                  <a:cs typeface="Open Sans"/>
                  <a:sym typeface="Open Sans"/>
                </a:endParaRPr>
              </a:p>
            </p:txBody>
          </p:sp>
          <p:sp>
            <p:nvSpPr>
              <p:cNvPr id="823" name="Google Shape;823;gd97330e0d3_0_196"/>
              <p:cNvSpPr/>
              <p:nvPr/>
            </p:nvSpPr>
            <p:spPr>
              <a:xfrm>
                <a:off x="5122650" y="3974600"/>
                <a:ext cx="1068600" cy="4926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t>Polarity classifier</a:t>
                </a:r>
                <a:endParaRPr sz="1100"/>
              </a:p>
            </p:txBody>
          </p:sp>
          <p:sp>
            <p:nvSpPr>
              <p:cNvPr id="824" name="Google Shape;824;gd97330e0d3_0_196"/>
              <p:cNvSpPr/>
              <p:nvPr/>
            </p:nvSpPr>
            <p:spPr>
              <a:xfrm>
                <a:off x="5057300" y="4570225"/>
                <a:ext cx="1259700" cy="501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000"/>
                  <a:t>positive/negative  </a:t>
                </a:r>
                <a:r>
                  <a:rPr lang="es"/>
                  <a:t>    </a:t>
                </a:r>
                <a:endParaRPr b="1"/>
              </a:p>
            </p:txBody>
          </p:sp>
          <p:grpSp>
            <p:nvGrpSpPr>
              <p:cNvPr id="825" name="Google Shape;825;gd97330e0d3_0_196"/>
              <p:cNvGrpSpPr/>
              <p:nvPr/>
            </p:nvGrpSpPr>
            <p:grpSpPr>
              <a:xfrm>
                <a:off x="5824875" y="1321739"/>
                <a:ext cx="924000" cy="302998"/>
                <a:chOff x="5456925" y="3079775"/>
                <a:chExt cx="924000" cy="492600"/>
              </a:xfrm>
            </p:grpSpPr>
            <p:cxnSp>
              <p:nvCxnSpPr>
                <p:cNvPr id="826" name="Google Shape;826;gd97330e0d3_0_196"/>
                <p:cNvCxnSpPr/>
                <p:nvPr/>
              </p:nvCxnSpPr>
              <p:spPr>
                <a:xfrm>
                  <a:off x="5456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27" name="Google Shape;827;gd97330e0d3_0_196"/>
                <p:cNvCxnSpPr/>
                <p:nvPr/>
              </p:nvCxnSpPr>
              <p:spPr>
                <a:xfrm>
                  <a:off x="56093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28" name="Google Shape;828;gd97330e0d3_0_196"/>
                <p:cNvCxnSpPr/>
                <p:nvPr/>
              </p:nvCxnSpPr>
              <p:spPr>
                <a:xfrm>
                  <a:off x="57617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29" name="Google Shape;829;gd97330e0d3_0_196"/>
                <p:cNvCxnSpPr/>
                <p:nvPr/>
              </p:nvCxnSpPr>
              <p:spPr>
                <a:xfrm>
                  <a:off x="59141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30" name="Google Shape;830;gd97330e0d3_0_196"/>
                <p:cNvCxnSpPr/>
                <p:nvPr/>
              </p:nvCxnSpPr>
              <p:spPr>
                <a:xfrm>
                  <a:off x="60665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31" name="Google Shape;831;gd97330e0d3_0_196"/>
                <p:cNvCxnSpPr/>
                <p:nvPr/>
              </p:nvCxnSpPr>
              <p:spPr>
                <a:xfrm>
                  <a:off x="6218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32" name="Google Shape;832;gd97330e0d3_0_196"/>
                <p:cNvCxnSpPr/>
                <p:nvPr/>
              </p:nvCxnSpPr>
              <p:spPr>
                <a:xfrm>
                  <a:off x="6371325" y="3079775"/>
                  <a:ext cx="9600" cy="492600"/>
                </a:xfrm>
                <a:prstGeom prst="straightConnector1">
                  <a:avLst/>
                </a:prstGeom>
                <a:noFill/>
                <a:ln cap="flat" cmpd="sng" w="28575">
                  <a:solidFill>
                    <a:schemeClr val="dk1"/>
                  </a:solidFill>
                  <a:prstDash val="solid"/>
                  <a:round/>
                  <a:headEnd len="med" w="med" type="none"/>
                  <a:tailEnd len="med" w="med" type="triangle"/>
                </a:ln>
              </p:spPr>
            </p:cxnSp>
          </p:grpSp>
          <p:grpSp>
            <p:nvGrpSpPr>
              <p:cNvPr id="833" name="Google Shape;833;gd97330e0d3_0_196"/>
              <p:cNvGrpSpPr/>
              <p:nvPr/>
            </p:nvGrpSpPr>
            <p:grpSpPr>
              <a:xfrm>
                <a:off x="6908300" y="1321739"/>
                <a:ext cx="924000" cy="302998"/>
                <a:chOff x="5456925" y="3079775"/>
                <a:chExt cx="924000" cy="492600"/>
              </a:xfrm>
            </p:grpSpPr>
            <p:cxnSp>
              <p:nvCxnSpPr>
                <p:cNvPr id="834" name="Google Shape;834;gd97330e0d3_0_196"/>
                <p:cNvCxnSpPr/>
                <p:nvPr/>
              </p:nvCxnSpPr>
              <p:spPr>
                <a:xfrm>
                  <a:off x="5456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35" name="Google Shape;835;gd97330e0d3_0_196"/>
                <p:cNvCxnSpPr/>
                <p:nvPr/>
              </p:nvCxnSpPr>
              <p:spPr>
                <a:xfrm>
                  <a:off x="56093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36" name="Google Shape;836;gd97330e0d3_0_196"/>
                <p:cNvCxnSpPr/>
                <p:nvPr/>
              </p:nvCxnSpPr>
              <p:spPr>
                <a:xfrm>
                  <a:off x="57617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37" name="Google Shape;837;gd97330e0d3_0_196"/>
                <p:cNvCxnSpPr/>
                <p:nvPr/>
              </p:nvCxnSpPr>
              <p:spPr>
                <a:xfrm>
                  <a:off x="59141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38" name="Google Shape;838;gd97330e0d3_0_196"/>
                <p:cNvCxnSpPr/>
                <p:nvPr/>
              </p:nvCxnSpPr>
              <p:spPr>
                <a:xfrm>
                  <a:off x="60665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39" name="Google Shape;839;gd97330e0d3_0_196"/>
                <p:cNvCxnSpPr/>
                <p:nvPr/>
              </p:nvCxnSpPr>
              <p:spPr>
                <a:xfrm>
                  <a:off x="6218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40" name="Google Shape;840;gd97330e0d3_0_196"/>
                <p:cNvCxnSpPr/>
                <p:nvPr/>
              </p:nvCxnSpPr>
              <p:spPr>
                <a:xfrm>
                  <a:off x="6371325" y="3079775"/>
                  <a:ext cx="9600" cy="492600"/>
                </a:xfrm>
                <a:prstGeom prst="straightConnector1">
                  <a:avLst/>
                </a:prstGeom>
                <a:noFill/>
                <a:ln cap="flat" cmpd="sng" w="28575">
                  <a:solidFill>
                    <a:schemeClr val="dk1"/>
                  </a:solidFill>
                  <a:prstDash val="solid"/>
                  <a:round/>
                  <a:headEnd len="med" w="med" type="none"/>
                  <a:tailEnd len="med" w="med" type="triangle"/>
                </a:ln>
              </p:spPr>
            </p:cxnSp>
          </p:grpSp>
        </p:grpSp>
      </p:grpSp>
      <p:cxnSp>
        <p:nvCxnSpPr>
          <p:cNvPr id="841" name="Google Shape;841;gd97330e0d3_0_196"/>
          <p:cNvCxnSpPr/>
          <p:nvPr/>
        </p:nvCxnSpPr>
        <p:spPr>
          <a:xfrm flipH="1" rot="10800000">
            <a:off x="2690150" y="2017350"/>
            <a:ext cx="1184100" cy="19200"/>
          </a:xfrm>
          <a:prstGeom prst="straightConnector1">
            <a:avLst/>
          </a:prstGeom>
          <a:noFill/>
          <a:ln cap="flat" cmpd="sng" w="19050">
            <a:solidFill>
              <a:srgbClr val="FF0000"/>
            </a:solidFill>
            <a:prstDash val="solid"/>
            <a:round/>
            <a:headEnd len="med" w="med" type="none"/>
            <a:tailEnd len="med" w="med" type="none"/>
          </a:ln>
        </p:spPr>
      </p:cxnSp>
      <p:cxnSp>
        <p:nvCxnSpPr>
          <p:cNvPr id="842" name="Google Shape;842;gd97330e0d3_0_196"/>
          <p:cNvCxnSpPr/>
          <p:nvPr/>
        </p:nvCxnSpPr>
        <p:spPr>
          <a:xfrm flipH="1" rot="10800000">
            <a:off x="1694851" y="2973447"/>
            <a:ext cx="2103600" cy="30000"/>
          </a:xfrm>
          <a:prstGeom prst="straightConnector1">
            <a:avLst/>
          </a:prstGeom>
          <a:noFill/>
          <a:ln cap="flat" cmpd="sng" w="19050">
            <a:solidFill>
              <a:srgbClr val="FF0000"/>
            </a:solidFill>
            <a:prstDash val="solid"/>
            <a:round/>
            <a:headEnd len="med" w="med" type="none"/>
            <a:tailEnd len="med" w="med" type="none"/>
          </a:ln>
        </p:spPr>
      </p:cxnSp>
      <p:sp>
        <p:nvSpPr>
          <p:cNvPr id="843" name="Google Shape;843;gd97330e0d3_0_196"/>
          <p:cNvSpPr txBox="1"/>
          <p:nvPr/>
        </p:nvSpPr>
        <p:spPr>
          <a:xfrm>
            <a:off x="1364025" y="4556225"/>
            <a:ext cx="5456100" cy="63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844" name="Google Shape;844;gd97330e0d3_0_196"/>
          <p:cNvCxnSpPr/>
          <p:nvPr/>
        </p:nvCxnSpPr>
        <p:spPr>
          <a:xfrm>
            <a:off x="1343175" y="4252025"/>
            <a:ext cx="0" cy="303000"/>
          </a:xfrm>
          <a:prstGeom prst="straightConnector1">
            <a:avLst/>
          </a:prstGeom>
          <a:noFill/>
          <a:ln cap="flat" cmpd="sng" w="19050">
            <a:solidFill>
              <a:schemeClr val="dk1"/>
            </a:solidFill>
            <a:prstDash val="solid"/>
            <a:round/>
            <a:headEnd len="med" w="med" type="none"/>
            <a:tailEnd len="med" w="med" type="triangle"/>
          </a:ln>
        </p:spPr>
      </p:cxnSp>
      <p:cxnSp>
        <p:nvCxnSpPr>
          <p:cNvPr id="845" name="Google Shape;845;gd97330e0d3_0_196"/>
          <p:cNvCxnSpPr/>
          <p:nvPr/>
        </p:nvCxnSpPr>
        <p:spPr>
          <a:xfrm>
            <a:off x="3940500" y="1572400"/>
            <a:ext cx="424500" cy="0"/>
          </a:xfrm>
          <a:prstGeom prst="straightConnector1">
            <a:avLst/>
          </a:prstGeom>
          <a:noFill/>
          <a:ln cap="flat" cmpd="sng" w="19050">
            <a:solidFill>
              <a:srgbClr val="FF9900"/>
            </a:solidFill>
            <a:prstDash val="solid"/>
            <a:round/>
            <a:headEnd len="med" w="med" type="none"/>
            <a:tailEnd len="med" w="med" type="triangle"/>
          </a:ln>
        </p:spPr>
      </p:cxnSp>
      <p:sp>
        <p:nvSpPr>
          <p:cNvPr id="846" name="Google Shape;846;gd97330e0d3_0_196"/>
          <p:cNvSpPr txBox="1"/>
          <p:nvPr/>
        </p:nvSpPr>
        <p:spPr>
          <a:xfrm>
            <a:off x="4554750" y="1195475"/>
            <a:ext cx="46131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Text and Tokens (CLS, SEP) are converted to a vector representation  (BERT Tokenizer)</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Example: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s" sz="1100">
                <a:solidFill>
                  <a:schemeClr val="dk1"/>
                </a:solidFill>
              </a:rPr>
              <a:t>[CLS] The movie was awful. The actors would #</a:t>
            </a:r>
            <a:r>
              <a:rPr lang="es" sz="1100">
                <a:solidFill>
                  <a:srgbClr val="FF0000"/>
                </a:solidFill>
              </a:rPr>
              <a:t>under ##perform</a:t>
            </a:r>
            <a:r>
              <a:rPr lang="es" sz="1100">
                <a:solidFill>
                  <a:schemeClr val="dk1"/>
                </a:solidFill>
              </a:rPr>
              <a:t> [SEP]</a:t>
            </a:r>
            <a:endParaRPr sz="1100">
              <a:solidFill>
                <a:schemeClr val="dk1"/>
              </a:solidFill>
            </a:endParaRPr>
          </a:p>
          <a:p>
            <a:pPr indent="0" lvl="0" marL="0" rtl="0" algn="l">
              <a:spcBef>
                <a:spcPts val="0"/>
              </a:spcBef>
              <a:spcAft>
                <a:spcPts val="0"/>
              </a:spcAft>
              <a:buNone/>
            </a:pPr>
            <a:r>
              <a:rPr lang="es" sz="1100">
                <a:solidFill>
                  <a:schemeClr val="dk1"/>
                </a:solidFill>
              </a:rPr>
              <a:t>101    10   1098   93   21        10  32        123       </a:t>
            </a:r>
            <a:r>
              <a:rPr lang="es" sz="1100">
                <a:solidFill>
                  <a:srgbClr val="FF0000"/>
                </a:solidFill>
              </a:rPr>
              <a:t>23    384</a:t>
            </a:r>
            <a:r>
              <a:rPr lang="es" sz="1100">
                <a:solidFill>
                  <a:schemeClr val="dk1"/>
                </a:solidFill>
              </a:rPr>
              <a:t>            102</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s" sz="1100">
                <a:solidFill>
                  <a:schemeClr val="dk1"/>
                </a:solidFill>
              </a:rPr>
              <a:t>1        1       1       1     1           1   1           1             1      1           1 </a:t>
            </a:r>
            <a:endParaRPr sz="1100">
              <a:solidFill>
                <a:schemeClr val="dk1"/>
              </a:solidFill>
            </a:endParaRPr>
          </a:p>
        </p:txBody>
      </p:sp>
      <p:pic>
        <p:nvPicPr>
          <p:cNvPr id="847" name="Google Shape;847;gd97330e0d3_0_196"/>
          <p:cNvPicPr preferRelativeResize="0"/>
          <p:nvPr/>
        </p:nvPicPr>
        <p:blipFill>
          <a:blip r:embed="rId3">
            <a:alphaModFix/>
          </a:blip>
          <a:stretch>
            <a:fillRect/>
          </a:stretch>
        </p:blipFill>
        <p:spPr>
          <a:xfrm>
            <a:off x="4612825" y="3261363"/>
            <a:ext cx="3598575" cy="1168475"/>
          </a:xfrm>
          <a:prstGeom prst="rect">
            <a:avLst/>
          </a:prstGeom>
          <a:noFill/>
          <a:ln>
            <a:noFill/>
          </a:ln>
        </p:spPr>
      </p:pic>
      <p:sp>
        <p:nvSpPr>
          <p:cNvPr id="848" name="Google Shape;848;gd97330e0d3_0_196"/>
          <p:cNvSpPr txBox="1"/>
          <p:nvPr/>
        </p:nvSpPr>
        <p:spPr>
          <a:xfrm>
            <a:off x="4942675" y="2320725"/>
            <a:ext cx="3637500" cy="19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849" name="Google Shape;849;gd97330e0d3_0_196"/>
          <p:cNvSpPr/>
          <p:nvPr/>
        </p:nvSpPr>
        <p:spPr>
          <a:xfrm>
            <a:off x="4572025" y="2519625"/>
            <a:ext cx="4527900" cy="180000"/>
          </a:xfrm>
          <a:prstGeom prst="rect">
            <a:avLst/>
          </a:prstGeom>
          <a:noFill/>
          <a:ln cap="flat" cmpd="sng" w="1905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0" name="Google Shape;850;gd97330e0d3_0_196"/>
          <p:cNvCxnSpPr>
            <a:stCxn id="849" idx="2"/>
          </p:cNvCxnSpPr>
          <p:nvPr/>
        </p:nvCxnSpPr>
        <p:spPr>
          <a:xfrm flipH="1">
            <a:off x="5197075" y="2699625"/>
            <a:ext cx="1638900" cy="937800"/>
          </a:xfrm>
          <a:prstGeom prst="straightConnector1">
            <a:avLst/>
          </a:prstGeom>
          <a:noFill/>
          <a:ln cap="flat" cmpd="sng" w="19050">
            <a:solidFill>
              <a:srgbClr val="B45F06"/>
            </a:solidFill>
            <a:prstDash val="solid"/>
            <a:round/>
            <a:headEnd len="med" w="med" type="none"/>
            <a:tailEnd len="med" w="med" type="triangle"/>
          </a:ln>
        </p:spPr>
      </p:cxnSp>
      <p:sp>
        <p:nvSpPr>
          <p:cNvPr id="851" name="Google Shape;851;gd97330e0d3_0_196"/>
          <p:cNvSpPr/>
          <p:nvPr/>
        </p:nvSpPr>
        <p:spPr>
          <a:xfrm>
            <a:off x="4572000" y="2857800"/>
            <a:ext cx="4527900" cy="198900"/>
          </a:xfrm>
          <a:prstGeom prst="rect">
            <a:avLst/>
          </a:prstGeom>
          <a:noFill/>
          <a:ln cap="flat" cmpd="sng" w="1905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2" name="Google Shape;852;gd97330e0d3_0_196"/>
          <p:cNvCxnSpPr>
            <a:stCxn id="851" idx="2"/>
          </p:cNvCxnSpPr>
          <p:nvPr/>
        </p:nvCxnSpPr>
        <p:spPr>
          <a:xfrm flipH="1">
            <a:off x="5230650" y="3056700"/>
            <a:ext cx="1605300" cy="913200"/>
          </a:xfrm>
          <a:prstGeom prst="straightConnector1">
            <a:avLst/>
          </a:prstGeom>
          <a:noFill/>
          <a:ln cap="flat" cmpd="sng" w="19050">
            <a:solidFill>
              <a:srgbClr val="B45F06"/>
            </a:solidFill>
            <a:prstDash val="solid"/>
            <a:round/>
            <a:headEnd len="med" w="med"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gd97330e0d3_0_314"/>
          <p:cNvSpPr txBox="1"/>
          <p:nvPr>
            <p:ph type="title"/>
          </p:nvPr>
        </p:nvSpPr>
        <p:spPr>
          <a:xfrm>
            <a:off x="401075" y="-440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sz="3600"/>
              <a:t>Sentiment classifier </a:t>
            </a:r>
            <a:endParaRPr sz="3600"/>
          </a:p>
        </p:txBody>
      </p:sp>
      <p:grpSp>
        <p:nvGrpSpPr>
          <p:cNvPr id="858" name="Google Shape;858;gd97330e0d3_0_314"/>
          <p:cNvGrpSpPr/>
          <p:nvPr/>
        </p:nvGrpSpPr>
        <p:grpSpPr>
          <a:xfrm>
            <a:off x="401063" y="668721"/>
            <a:ext cx="4211771" cy="4215197"/>
            <a:chOff x="4648625" y="572075"/>
            <a:chExt cx="4324200" cy="4500050"/>
          </a:xfrm>
        </p:grpSpPr>
        <p:grpSp>
          <p:nvGrpSpPr>
            <p:cNvPr id="859" name="Google Shape;859;gd97330e0d3_0_314"/>
            <p:cNvGrpSpPr/>
            <p:nvPr/>
          </p:nvGrpSpPr>
          <p:grpSpPr>
            <a:xfrm>
              <a:off x="7143600" y="2851175"/>
              <a:ext cx="924000" cy="492600"/>
              <a:chOff x="5456925" y="3079775"/>
              <a:chExt cx="924000" cy="492600"/>
            </a:xfrm>
          </p:grpSpPr>
          <p:cxnSp>
            <p:nvCxnSpPr>
              <p:cNvPr id="860" name="Google Shape;860;gd97330e0d3_0_314"/>
              <p:cNvCxnSpPr/>
              <p:nvPr/>
            </p:nvCxnSpPr>
            <p:spPr>
              <a:xfrm>
                <a:off x="5456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61" name="Google Shape;861;gd97330e0d3_0_314"/>
              <p:cNvCxnSpPr/>
              <p:nvPr/>
            </p:nvCxnSpPr>
            <p:spPr>
              <a:xfrm>
                <a:off x="56093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62" name="Google Shape;862;gd97330e0d3_0_314"/>
              <p:cNvCxnSpPr/>
              <p:nvPr/>
            </p:nvCxnSpPr>
            <p:spPr>
              <a:xfrm>
                <a:off x="57617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63" name="Google Shape;863;gd97330e0d3_0_314"/>
              <p:cNvCxnSpPr/>
              <p:nvPr/>
            </p:nvCxnSpPr>
            <p:spPr>
              <a:xfrm>
                <a:off x="59141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64" name="Google Shape;864;gd97330e0d3_0_314"/>
              <p:cNvCxnSpPr/>
              <p:nvPr/>
            </p:nvCxnSpPr>
            <p:spPr>
              <a:xfrm>
                <a:off x="60665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65" name="Google Shape;865;gd97330e0d3_0_314"/>
              <p:cNvCxnSpPr/>
              <p:nvPr/>
            </p:nvCxnSpPr>
            <p:spPr>
              <a:xfrm>
                <a:off x="6218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66" name="Google Shape;866;gd97330e0d3_0_314"/>
              <p:cNvCxnSpPr/>
              <p:nvPr/>
            </p:nvCxnSpPr>
            <p:spPr>
              <a:xfrm>
                <a:off x="6371325" y="3079775"/>
                <a:ext cx="9600" cy="492600"/>
              </a:xfrm>
              <a:prstGeom prst="straightConnector1">
                <a:avLst/>
              </a:prstGeom>
              <a:noFill/>
              <a:ln cap="flat" cmpd="sng" w="28575">
                <a:solidFill>
                  <a:schemeClr val="dk1"/>
                </a:solidFill>
                <a:prstDash val="solid"/>
                <a:round/>
                <a:headEnd len="med" w="med" type="none"/>
                <a:tailEnd len="med" w="med" type="triangle"/>
              </a:ln>
            </p:spPr>
          </p:cxnSp>
        </p:grpSp>
        <p:grpSp>
          <p:nvGrpSpPr>
            <p:cNvPr id="867" name="Google Shape;867;gd97330e0d3_0_314"/>
            <p:cNvGrpSpPr/>
            <p:nvPr/>
          </p:nvGrpSpPr>
          <p:grpSpPr>
            <a:xfrm>
              <a:off x="4648625" y="572075"/>
              <a:ext cx="4324200" cy="4500050"/>
              <a:chOff x="4648625" y="572075"/>
              <a:chExt cx="4324200" cy="4500050"/>
            </a:xfrm>
          </p:grpSpPr>
          <p:sp>
            <p:nvSpPr>
              <p:cNvPr id="868" name="Google Shape;868;gd97330e0d3_0_314"/>
              <p:cNvSpPr/>
              <p:nvPr/>
            </p:nvSpPr>
            <p:spPr>
              <a:xfrm>
                <a:off x="4648625" y="572075"/>
                <a:ext cx="4324200" cy="831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t>The movie was awful. The actors underperformed. It had nice visual and sound effects but that was all. Bad scenario, bad performances, waste of time and money</a:t>
                </a:r>
                <a:endParaRPr sz="1100"/>
              </a:p>
            </p:txBody>
          </p:sp>
          <p:sp>
            <p:nvSpPr>
              <p:cNvPr id="869" name="Google Shape;869;gd97330e0d3_0_314"/>
              <p:cNvSpPr txBox="1"/>
              <p:nvPr/>
            </p:nvSpPr>
            <p:spPr>
              <a:xfrm>
                <a:off x="5020375" y="2298600"/>
                <a:ext cx="3419400" cy="54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a:t>BERT </a:t>
                </a:r>
                <a:r>
                  <a:rPr lang="es">
                    <a:solidFill>
                      <a:schemeClr val="dk1"/>
                    </a:solidFill>
                  </a:rPr>
                  <a:t>pretrained</a:t>
                </a:r>
                <a:r>
                  <a:rPr lang="es"/>
                  <a:t> language model</a:t>
                </a:r>
                <a:endParaRPr/>
              </a:p>
            </p:txBody>
          </p:sp>
          <p:sp>
            <p:nvSpPr>
              <p:cNvPr id="870" name="Google Shape;870;gd97330e0d3_0_314"/>
              <p:cNvSpPr/>
              <p:nvPr/>
            </p:nvSpPr>
            <p:spPr>
              <a:xfrm>
                <a:off x="5020375" y="1648225"/>
                <a:ext cx="3419400" cy="50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Bert vectorizer/tokenizer</a:t>
                </a:r>
                <a:endParaRPr/>
              </a:p>
              <a:p>
                <a:pPr indent="0" lvl="0" marL="0" rtl="0" algn="ctr">
                  <a:spcBef>
                    <a:spcPts val="0"/>
                  </a:spcBef>
                  <a:spcAft>
                    <a:spcPts val="0"/>
                  </a:spcAft>
                  <a:buNone/>
                </a:pPr>
                <a:r>
                  <a:rPr lang="es" sz="1200">
                    <a:solidFill>
                      <a:srgbClr val="474747"/>
                    </a:solidFill>
                  </a:rPr>
                  <a:t>[CLS] sentence A [SEP] sentence B [SEP]</a:t>
                </a:r>
                <a:endParaRPr sz="1200">
                  <a:solidFill>
                    <a:srgbClr val="474747"/>
                  </a:solidFill>
                </a:endParaRPr>
              </a:p>
            </p:txBody>
          </p:sp>
          <p:cxnSp>
            <p:nvCxnSpPr>
              <p:cNvPr id="871" name="Google Shape;871;gd97330e0d3_0_314"/>
              <p:cNvCxnSpPr/>
              <p:nvPr/>
            </p:nvCxnSpPr>
            <p:spPr>
              <a:xfrm>
                <a:off x="5304525" y="2851175"/>
                <a:ext cx="0" cy="1142400"/>
              </a:xfrm>
              <a:prstGeom prst="straightConnector1">
                <a:avLst/>
              </a:prstGeom>
              <a:noFill/>
              <a:ln cap="flat" cmpd="sng" w="28575">
                <a:solidFill>
                  <a:schemeClr val="dk1"/>
                </a:solidFill>
                <a:prstDash val="solid"/>
                <a:round/>
                <a:headEnd len="med" w="med" type="none"/>
                <a:tailEnd len="med" w="med" type="triangle"/>
              </a:ln>
            </p:spPr>
          </p:cxnSp>
          <p:sp>
            <p:nvSpPr>
              <p:cNvPr id="872" name="Google Shape;872;gd97330e0d3_0_314"/>
              <p:cNvSpPr txBox="1"/>
              <p:nvPr/>
            </p:nvSpPr>
            <p:spPr>
              <a:xfrm>
                <a:off x="5397350" y="2906875"/>
                <a:ext cx="579600" cy="64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Open Sans"/>
                    <a:ea typeface="Open Sans"/>
                    <a:cs typeface="Open Sans"/>
                    <a:sym typeface="Open Sans"/>
                  </a:rPr>
                  <a:t>pooled output 768x1</a:t>
                </a:r>
                <a:endParaRPr sz="900">
                  <a:latin typeface="Open Sans"/>
                  <a:ea typeface="Open Sans"/>
                  <a:cs typeface="Open Sans"/>
                  <a:sym typeface="Open Sans"/>
                </a:endParaRPr>
              </a:p>
            </p:txBody>
          </p:sp>
          <p:grpSp>
            <p:nvGrpSpPr>
              <p:cNvPr id="873" name="Google Shape;873;gd97330e0d3_0_314"/>
              <p:cNvGrpSpPr/>
              <p:nvPr/>
            </p:nvGrpSpPr>
            <p:grpSpPr>
              <a:xfrm>
                <a:off x="6060175" y="2851175"/>
                <a:ext cx="924000" cy="492600"/>
                <a:chOff x="5456925" y="3079775"/>
                <a:chExt cx="924000" cy="492600"/>
              </a:xfrm>
            </p:grpSpPr>
            <p:cxnSp>
              <p:nvCxnSpPr>
                <p:cNvPr id="874" name="Google Shape;874;gd97330e0d3_0_314"/>
                <p:cNvCxnSpPr/>
                <p:nvPr/>
              </p:nvCxnSpPr>
              <p:spPr>
                <a:xfrm>
                  <a:off x="5456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75" name="Google Shape;875;gd97330e0d3_0_314"/>
                <p:cNvCxnSpPr/>
                <p:nvPr/>
              </p:nvCxnSpPr>
              <p:spPr>
                <a:xfrm>
                  <a:off x="56093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76" name="Google Shape;876;gd97330e0d3_0_314"/>
                <p:cNvCxnSpPr/>
                <p:nvPr/>
              </p:nvCxnSpPr>
              <p:spPr>
                <a:xfrm>
                  <a:off x="57617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77" name="Google Shape;877;gd97330e0d3_0_314"/>
                <p:cNvCxnSpPr/>
                <p:nvPr/>
              </p:nvCxnSpPr>
              <p:spPr>
                <a:xfrm>
                  <a:off x="59141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78" name="Google Shape;878;gd97330e0d3_0_314"/>
                <p:cNvCxnSpPr/>
                <p:nvPr/>
              </p:nvCxnSpPr>
              <p:spPr>
                <a:xfrm>
                  <a:off x="60665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79" name="Google Shape;879;gd97330e0d3_0_314"/>
                <p:cNvCxnSpPr/>
                <p:nvPr/>
              </p:nvCxnSpPr>
              <p:spPr>
                <a:xfrm>
                  <a:off x="6218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80" name="Google Shape;880;gd97330e0d3_0_314"/>
                <p:cNvCxnSpPr/>
                <p:nvPr/>
              </p:nvCxnSpPr>
              <p:spPr>
                <a:xfrm>
                  <a:off x="6371325" y="3079775"/>
                  <a:ext cx="9600" cy="492600"/>
                </a:xfrm>
                <a:prstGeom prst="straightConnector1">
                  <a:avLst/>
                </a:prstGeom>
                <a:noFill/>
                <a:ln cap="flat" cmpd="sng" w="28575">
                  <a:solidFill>
                    <a:schemeClr val="dk1"/>
                  </a:solidFill>
                  <a:prstDash val="solid"/>
                  <a:round/>
                  <a:headEnd len="med" w="med" type="none"/>
                  <a:tailEnd len="med" w="med" type="triangle"/>
                </a:ln>
              </p:spPr>
            </p:cxnSp>
          </p:grpSp>
          <p:sp>
            <p:nvSpPr>
              <p:cNvPr id="881" name="Google Shape;881;gd97330e0d3_0_314"/>
              <p:cNvSpPr txBox="1"/>
              <p:nvPr/>
            </p:nvSpPr>
            <p:spPr>
              <a:xfrm>
                <a:off x="5976950" y="3350050"/>
                <a:ext cx="1068600" cy="64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Open Sans"/>
                    <a:ea typeface="Open Sans"/>
                    <a:cs typeface="Open Sans"/>
                    <a:sym typeface="Open Sans"/>
                  </a:rPr>
                  <a:t>sequence output </a:t>
                </a:r>
                <a:endParaRPr sz="900">
                  <a:latin typeface="Open Sans"/>
                  <a:ea typeface="Open Sans"/>
                  <a:cs typeface="Open Sans"/>
                  <a:sym typeface="Open Sans"/>
                </a:endParaRPr>
              </a:p>
              <a:p>
                <a:pPr indent="0" lvl="0" marL="0" rtl="0" algn="l">
                  <a:spcBef>
                    <a:spcPts val="0"/>
                  </a:spcBef>
                  <a:spcAft>
                    <a:spcPts val="0"/>
                  </a:spcAft>
                  <a:buNone/>
                </a:pPr>
                <a:r>
                  <a:rPr lang="es" sz="900">
                    <a:latin typeface="Open Sans"/>
                    <a:ea typeface="Open Sans"/>
                    <a:cs typeface="Open Sans"/>
                    <a:sym typeface="Open Sans"/>
                  </a:rPr>
                  <a:t>768 x Input size</a:t>
                </a:r>
                <a:endParaRPr sz="900">
                  <a:latin typeface="Open Sans"/>
                  <a:ea typeface="Open Sans"/>
                  <a:cs typeface="Open Sans"/>
                  <a:sym typeface="Open Sans"/>
                </a:endParaRPr>
              </a:p>
            </p:txBody>
          </p:sp>
          <p:sp>
            <p:nvSpPr>
              <p:cNvPr id="882" name="Google Shape;882;gd97330e0d3_0_314"/>
              <p:cNvSpPr/>
              <p:nvPr/>
            </p:nvSpPr>
            <p:spPr>
              <a:xfrm>
                <a:off x="5122650" y="3974600"/>
                <a:ext cx="1068600" cy="4926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t>Polarity classifier</a:t>
                </a:r>
                <a:endParaRPr sz="1100"/>
              </a:p>
            </p:txBody>
          </p:sp>
          <p:sp>
            <p:nvSpPr>
              <p:cNvPr id="883" name="Google Shape;883;gd97330e0d3_0_314"/>
              <p:cNvSpPr/>
              <p:nvPr/>
            </p:nvSpPr>
            <p:spPr>
              <a:xfrm>
                <a:off x="5057300" y="4570225"/>
                <a:ext cx="1259700" cy="501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000"/>
                  <a:t>positive/negative  </a:t>
                </a:r>
                <a:r>
                  <a:rPr lang="es"/>
                  <a:t>    </a:t>
                </a:r>
                <a:endParaRPr b="1"/>
              </a:p>
            </p:txBody>
          </p:sp>
          <p:grpSp>
            <p:nvGrpSpPr>
              <p:cNvPr id="884" name="Google Shape;884;gd97330e0d3_0_314"/>
              <p:cNvGrpSpPr/>
              <p:nvPr/>
            </p:nvGrpSpPr>
            <p:grpSpPr>
              <a:xfrm>
                <a:off x="5824875" y="1321739"/>
                <a:ext cx="924000" cy="302998"/>
                <a:chOff x="5456925" y="3079775"/>
                <a:chExt cx="924000" cy="492600"/>
              </a:xfrm>
            </p:grpSpPr>
            <p:cxnSp>
              <p:nvCxnSpPr>
                <p:cNvPr id="885" name="Google Shape;885;gd97330e0d3_0_314"/>
                <p:cNvCxnSpPr/>
                <p:nvPr/>
              </p:nvCxnSpPr>
              <p:spPr>
                <a:xfrm>
                  <a:off x="5456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86" name="Google Shape;886;gd97330e0d3_0_314"/>
                <p:cNvCxnSpPr/>
                <p:nvPr/>
              </p:nvCxnSpPr>
              <p:spPr>
                <a:xfrm>
                  <a:off x="56093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87" name="Google Shape;887;gd97330e0d3_0_314"/>
                <p:cNvCxnSpPr/>
                <p:nvPr/>
              </p:nvCxnSpPr>
              <p:spPr>
                <a:xfrm>
                  <a:off x="57617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88" name="Google Shape;888;gd97330e0d3_0_314"/>
                <p:cNvCxnSpPr/>
                <p:nvPr/>
              </p:nvCxnSpPr>
              <p:spPr>
                <a:xfrm>
                  <a:off x="59141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89" name="Google Shape;889;gd97330e0d3_0_314"/>
                <p:cNvCxnSpPr/>
                <p:nvPr/>
              </p:nvCxnSpPr>
              <p:spPr>
                <a:xfrm>
                  <a:off x="60665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90" name="Google Shape;890;gd97330e0d3_0_314"/>
                <p:cNvCxnSpPr/>
                <p:nvPr/>
              </p:nvCxnSpPr>
              <p:spPr>
                <a:xfrm>
                  <a:off x="6218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91" name="Google Shape;891;gd97330e0d3_0_314"/>
                <p:cNvCxnSpPr/>
                <p:nvPr/>
              </p:nvCxnSpPr>
              <p:spPr>
                <a:xfrm>
                  <a:off x="6371325" y="3079775"/>
                  <a:ext cx="9600" cy="492600"/>
                </a:xfrm>
                <a:prstGeom prst="straightConnector1">
                  <a:avLst/>
                </a:prstGeom>
                <a:noFill/>
                <a:ln cap="flat" cmpd="sng" w="28575">
                  <a:solidFill>
                    <a:schemeClr val="dk1"/>
                  </a:solidFill>
                  <a:prstDash val="solid"/>
                  <a:round/>
                  <a:headEnd len="med" w="med" type="none"/>
                  <a:tailEnd len="med" w="med" type="triangle"/>
                </a:ln>
              </p:spPr>
            </p:cxnSp>
          </p:grpSp>
          <p:grpSp>
            <p:nvGrpSpPr>
              <p:cNvPr id="892" name="Google Shape;892;gd97330e0d3_0_314"/>
              <p:cNvGrpSpPr/>
              <p:nvPr/>
            </p:nvGrpSpPr>
            <p:grpSpPr>
              <a:xfrm>
                <a:off x="6908300" y="1321739"/>
                <a:ext cx="924000" cy="302998"/>
                <a:chOff x="5456925" y="3079775"/>
                <a:chExt cx="924000" cy="492600"/>
              </a:xfrm>
            </p:grpSpPr>
            <p:cxnSp>
              <p:nvCxnSpPr>
                <p:cNvPr id="893" name="Google Shape;893;gd97330e0d3_0_314"/>
                <p:cNvCxnSpPr/>
                <p:nvPr/>
              </p:nvCxnSpPr>
              <p:spPr>
                <a:xfrm>
                  <a:off x="5456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94" name="Google Shape;894;gd97330e0d3_0_314"/>
                <p:cNvCxnSpPr/>
                <p:nvPr/>
              </p:nvCxnSpPr>
              <p:spPr>
                <a:xfrm>
                  <a:off x="56093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95" name="Google Shape;895;gd97330e0d3_0_314"/>
                <p:cNvCxnSpPr/>
                <p:nvPr/>
              </p:nvCxnSpPr>
              <p:spPr>
                <a:xfrm>
                  <a:off x="57617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96" name="Google Shape;896;gd97330e0d3_0_314"/>
                <p:cNvCxnSpPr/>
                <p:nvPr/>
              </p:nvCxnSpPr>
              <p:spPr>
                <a:xfrm>
                  <a:off x="59141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97" name="Google Shape;897;gd97330e0d3_0_314"/>
                <p:cNvCxnSpPr/>
                <p:nvPr/>
              </p:nvCxnSpPr>
              <p:spPr>
                <a:xfrm>
                  <a:off x="60665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98" name="Google Shape;898;gd97330e0d3_0_314"/>
                <p:cNvCxnSpPr/>
                <p:nvPr/>
              </p:nvCxnSpPr>
              <p:spPr>
                <a:xfrm>
                  <a:off x="6218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899" name="Google Shape;899;gd97330e0d3_0_314"/>
                <p:cNvCxnSpPr/>
                <p:nvPr/>
              </p:nvCxnSpPr>
              <p:spPr>
                <a:xfrm>
                  <a:off x="6371325" y="3079775"/>
                  <a:ext cx="9600" cy="492600"/>
                </a:xfrm>
                <a:prstGeom prst="straightConnector1">
                  <a:avLst/>
                </a:prstGeom>
                <a:noFill/>
                <a:ln cap="flat" cmpd="sng" w="28575">
                  <a:solidFill>
                    <a:schemeClr val="dk1"/>
                  </a:solidFill>
                  <a:prstDash val="solid"/>
                  <a:round/>
                  <a:headEnd len="med" w="med" type="none"/>
                  <a:tailEnd len="med" w="med" type="triangle"/>
                </a:ln>
              </p:spPr>
            </p:cxnSp>
          </p:grpSp>
        </p:grpSp>
      </p:grpSp>
      <p:cxnSp>
        <p:nvCxnSpPr>
          <p:cNvPr id="900" name="Google Shape;900;gd97330e0d3_0_314"/>
          <p:cNvCxnSpPr/>
          <p:nvPr/>
        </p:nvCxnSpPr>
        <p:spPr>
          <a:xfrm flipH="1" rot="10800000">
            <a:off x="2690150" y="2017350"/>
            <a:ext cx="1184100" cy="19200"/>
          </a:xfrm>
          <a:prstGeom prst="straightConnector1">
            <a:avLst/>
          </a:prstGeom>
          <a:noFill/>
          <a:ln cap="flat" cmpd="sng" w="19050">
            <a:solidFill>
              <a:srgbClr val="FF0000"/>
            </a:solidFill>
            <a:prstDash val="solid"/>
            <a:round/>
            <a:headEnd len="med" w="med" type="none"/>
            <a:tailEnd len="med" w="med" type="none"/>
          </a:ln>
        </p:spPr>
      </p:cxnSp>
      <p:cxnSp>
        <p:nvCxnSpPr>
          <p:cNvPr id="901" name="Google Shape;901;gd97330e0d3_0_314"/>
          <p:cNvCxnSpPr/>
          <p:nvPr/>
        </p:nvCxnSpPr>
        <p:spPr>
          <a:xfrm flipH="1" rot="10800000">
            <a:off x="1694851" y="2973447"/>
            <a:ext cx="2103600" cy="30000"/>
          </a:xfrm>
          <a:prstGeom prst="straightConnector1">
            <a:avLst/>
          </a:prstGeom>
          <a:noFill/>
          <a:ln cap="flat" cmpd="sng" w="19050">
            <a:solidFill>
              <a:srgbClr val="FF0000"/>
            </a:solidFill>
            <a:prstDash val="solid"/>
            <a:round/>
            <a:headEnd len="med" w="med" type="none"/>
            <a:tailEnd len="med" w="med" type="none"/>
          </a:ln>
        </p:spPr>
      </p:cxnSp>
      <p:sp>
        <p:nvSpPr>
          <p:cNvPr id="902" name="Google Shape;902;gd97330e0d3_0_314"/>
          <p:cNvSpPr txBox="1"/>
          <p:nvPr/>
        </p:nvSpPr>
        <p:spPr>
          <a:xfrm>
            <a:off x="1364025" y="4556225"/>
            <a:ext cx="5456100" cy="63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903" name="Google Shape;903;gd97330e0d3_0_314"/>
          <p:cNvCxnSpPr/>
          <p:nvPr/>
        </p:nvCxnSpPr>
        <p:spPr>
          <a:xfrm>
            <a:off x="1343175" y="4252025"/>
            <a:ext cx="0" cy="303000"/>
          </a:xfrm>
          <a:prstGeom prst="straightConnector1">
            <a:avLst/>
          </a:prstGeom>
          <a:noFill/>
          <a:ln cap="flat" cmpd="sng" w="19050">
            <a:solidFill>
              <a:schemeClr val="dk1"/>
            </a:solidFill>
            <a:prstDash val="solid"/>
            <a:round/>
            <a:headEnd len="med" w="med" type="none"/>
            <a:tailEnd len="med" w="med" type="triangle"/>
          </a:ln>
        </p:spPr>
      </p:cxnSp>
      <p:sp>
        <p:nvSpPr>
          <p:cNvPr id="904" name="Google Shape;904;gd97330e0d3_0_314"/>
          <p:cNvSpPr txBox="1"/>
          <p:nvPr/>
        </p:nvSpPr>
        <p:spPr>
          <a:xfrm>
            <a:off x="4554750" y="1195475"/>
            <a:ext cx="46131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Text and Tokens (CLS, SEP) are converted to a vector representation  (BERT Tokenizer)</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Example: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s" sz="1100">
                <a:solidFill>
                  <a:schemeClr val="dk1"/>
                </a:solidFill>
              </a:rPr>
              <a:t>[CLS] The movie was awful. The actors would #</a:t>
            </a:r>
            <a:r>
              <a:rPr lang="es" sz="1100">
                <a:solidFill>
                  <a:srgbClr val="FF0000"/>
                </a:solidFill>
              </a:rPr>
              <a:t>under ##perform</a:t>
            </a:r>
            <a:r>
              <a:rPr lang="es" sz="1100">
                <a:solidFill>
                  <a:schemeClr val="dk1"/>
                </a:solidFill>
              </a:rPr>
              <a:t> [SEP]</a:t>
            </a:r>
            <a:endParaRPr sz="1100">
              <a:solidFill>
                <a:schemeClr val="dk1"/>
              </a:solidFill>
            </a:endParaRPr>
          </a:p>
          <a:p>
            <a:pPr indent="0" lvl="0" marL="0" rtl="0" algn="l">
              <a:spcBef>
                <a:spcPts val="0"/>
              </a:spcBef>
              <a:spcAft>
                <a:spcPts val="0"/>
              </a:spcAft>
              <a:buNone/>
            </a:pPr>
            <a:r>
              <a:rPr lang="es" sz="1100">
                <a:solidFill>
                  <a:schemeClr val="dk1"/>
                </a:solidFill>
              </a:rPr>
              <a:t>101    10   1098   93   21        10  32        123       </a:t>
            </a:r>
            <a:r>
              <a:rPr lang="es" sz="1100">
                <a:solidFill>
                  <a:srgbClr val="FF0000"/>
                </a:solidFill>
              </a:rPr>
              <a:t>23    384</a:t>
            </a:r>
            <a:r>
              <a:rPr lang="es" sz="1100">
                <a:solidFill>
                  <a:schemeClr val="dk1"/>
                </a:solidFill>
              </a:rPr>
              <a:t>            102</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lang="es" sz="1100">
                <a:solidFill>
                  <a:schemeClr val="dk1"/>
                </a:solidFill>
              </a:rPr>
              <a:t>1        1       1       1     1           1   1           1             1      1           1 </a:t>
            </a:r>
            <a:endParaRPr sz="1100">
              <a:solidFill>
                <a:schemeClr val="dk1"/>
              </a:solidFill>
            </a:endParaRPr>
          </a:p>
        </p:txBody>
      </p:sp>
      <p:pic>
        <p:nvPicPr>
          <p:cNvPr id="905" name="Google Shape;905;gd97330e0d3_0_314"/>
          <p:cNvPicPr preferRelativeResize="0"/>
          <p:nvPr/>
        </p:nvPicPr>
        <p:blipFill>
          <a:blip r:embed="rId3">
            <a:alphaModFix/>
          </a:blip>
          <a:stretch>
            <a:fillRect/>
          </a:stretch>
        </p:blipFill>
        <p:spPr>
          <a:xfrm>
            <a:off x="4612825" y="3261363"/>
            <a:ext cx="3598575" cy="1168475"/>
          </a:xfrm>
          <a:prstGeom prst="rect">
            <a:avLst/>
          </a:prstGeom>
          <a:noFill/>
          <a:ln>
            <a:noFill/>
          </a:ln>
        </p:spPr>
      </p:pic>
      <p:sp>
        <p:nvSpPr>
          <p:cNvPr id="906" name="Google Shape;906;gd97330e0d3_0_314"/>
          <p:cNvSpPr txBox="1"/>
          <p:nvPr/>
        </p:nvSpPr>
        <p:spPr>
          <a:xfrm>
            <a:off x="4942675" y="2320725"/>
            <a:ext cx="3637500" cy="19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907" name="Google Shape;907;gd97330e0d3_0_314"/>
          <p:cNvSpPr/>
          <p:nvPr/>
        </p:nvSpPr>
        <p:spPr>
          <a:xfrm>
            <a:off x="4572025" y="2519625"/>
            <a:ext cx="4527900" cy="180000"/>
          </a:xfrm>
          <a:prstGeom prst="rect">
            <a:avLst/>
          </a:prstGeom>
          <a:noFill/>
          <a:ln cap="flat" cmpd="sng" w="1905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08" name="Google Shape;908;gd97330e0d3_0_314"/>
          <p:cNvCxnSpPr>
            <a:stCxn id="907" idx="2"/>
          </p:cNvCxnSpPr>
          <p:nvPr/>
        </p:nvCxnSpPr>
        <p:spPr>
          <a:xfrm flipH="1">
            <a:off x="5197075" y="2699625"/>
            <a:ext cx="1638900" cy="937800"/>
          </a:xfrm>
          <a:prstGeom prst="straightConnector1">
            <a:avLst/>
          </a:prstGeom>
          <a:noFill/>
          <a:ln cap="flat" cmpd="sng" w="19050">
            <a:solidFill>
              <a:srgbClr val="B45F06"/>
            </a:solidFill>
            <a:prstDash val="solid"/>
            <a:round/>
            <a:headEnd len="med" w="med" type="none"/>
            <a:tailEnd len="med" w="med" type="triangle"/>
          </a:ln>
        </p:spPr>
      </p:cxnSp>
      <p:sp>
        <p:nvSpPr>
          <p:cNvPr id="909" name="Google Shape;909;gd97330e0d3_0_314"/>
          <p:cNvSpPr/>
          <p:nvPr/>
        </p:nvSpPr>
        <p:spPr>
          <a:xfrm>
            <a:off x="4572000" y="2857800"/>
            <a:ext cx="4527900" cy="198900"/>
          </a:xfrm>
          <a:prstGeom prst="rect">
            <a:avLst/>
          </a:prstGeom>
          <a:noFill/>
          <a:ln cap="flat" cmpd="sng" w="1905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0" name="Google Shape;910;gd97330e0d3_0_314"/>
          <p:cNvCxnSpPr>
            <a:stCxn id="909" idx="2"/>
          </p:cNvCxnSpPr>
          <p:nvPr/>
        </p:nvCxnSpPr>
        <p:spPr>
          <a:xfrm flipH="1">
            <a:off x="5230650" y="3056700"/>
            <a:ext cx="1605300" cy="913200"/>
          </a:xfrm>
          <a:prstGeom prst="straightConnector1">
            <a:avLst/>
          </a:prstGeom>
          <a:noFill/>
          <a:ln cap="flat" cmpd="sng" w="19050">
            <a:solidFill>
              <a:srgbClr val="B45F06"/>
            </a:solidFill>
            <a:prstDash val="solid"/>
            <a:round/>
            <a:headEnd len="med" w="med" type="none"/>
            <a:tailEnd len="med" w="med" type="triangle"/>
          </a:ln>
        </p:spPr>
      </p:cxnSp>
      <p:sp>
        <p:nvSpPr>
          <p:cNvPr id="911" name="Google Shape;911;gd97330e0d3_0_314"/>
          <p:cNvSpPr/>
          <p:nvPr/>
        </p:nvSpPr>
        <p:spPr>
          <a:xfrm>
            <a:off x="4365000" y="1240875"/>
            <a:ext cx="4735200" cy="3258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s"/>
              <a:t>Transfer learning</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s"/>
              <a:t>BERT is pre-trained on </a:t>
            </a:r>
            <a:r>
              <a:rPr lang="es" u="sng"/>
              <a:t>wikipedia</a:t>
            </a:r>
            <a:r>
              <a:rPr lang="es"/>
              <a:t> data </a:t>
            </a:r>
            <a:endParaRPr/>
          </a:p>
          <a:p>
            <a:pPr indent="0" lvl="0" marL="0" rtl="0" algn="l">
              <a:spcBef>
                <a:spcPts val="0"/>
              </a:spcBef>
              <a:spcAft>
                <a:spcPts val="0"/>
              </a:spcAft>
              <a:buNone/>
            </a:pPr>
            <a:r>
              <a:rPr lang="es"/>
              <a:t>and </a:t>
            </a:r>
            <a:r>
              <a:rPr lang="es">
                <a:solidFill>
                  <a:srgbClr val="FF0000"/>
                </a:solidFill>
              </a:rPr>
              <a:t>fine-tuned</a:t>
            </a:r>
            <a:r>
              <a:rPr lang="es"/>
              <a:t> in our sentiment analysis task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BERT parameters updated along with</a:t>
            </a:r>
            <a:endParaRPr/>
          </a:p>
          <a:p>
            <a:pPr indent="0" lvl="0" marL="0" rtl="0" algn="l">
              <a:spcBef>
                <a:spcPts val="0"/>
              </a:spcBef>
              <a:spcAft>
                <a:spcPts val="0"/>
              </a:spcAft>
              <a:buNone/>
            </a:pPr>
            <a:r>
              <a:rPr lang="es">
                <a:solidFill>
                  <a:schemeClr val="dk1"/>
                </a:solidFill>
              </a:rPr>
              <a:t>polarity classifier’s parameters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Training only on task’s data would result in lower performance</a:t>
            </a:r>
            <a:endParaRPr/>
          </a:p>
        </p:txBody>
      </p:sp>
      <p:cxnSp>
        <p:nvCxnSpPr>
          <p:cNvPr id="912" name="Google Shape;912;gd97330e0d3_0_314"/>
          <p:cNvCxnSpPr/>
          <p:nvPr/>
        </p:nvCxnSpPr>
        <p:spPr>
          <a:xfrm flipH="1">
            <a:off x="5295100" y="2458600"/>
            <a:ext cx="18900" cy="628200"/>
          </a:xfrm>
          <a:prstGeom prst="straightConnector1">
            <a:avLst/>
          </a:prstGeom>
          <a:noFill/>
          <a:ln cap="flat" cmpd="sng" w="19050">
            <a:solidFill>
              <a:srgbClr val="CC0000"/>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gd97330e0d3_0_254"/>
          <p:cNvSpPr txBox="1"/>
          <p:nvPr>
            <p:ph type="title"/>
          </p:nvPr>
        </p:nvSpPr>
        <p:spPr>
          <a:xfrm>
            <a:off x="401075" y="-440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sz="3600"/>
              <a:t>How do models learn language? </a:t>
            </a:r>
            <a:endParaRPr sz="3600"/>
          </a:p>
        </p:txBody>
      </p:sp>
      <p:sp>
        <p:nvSpPr>
          <p:cNvPr id="918" name="Google Shape;918;gd97330e0d3_0_254"/>
          <p:cNvSpPr txBox="1"/>
          <p:nvPr/>
        </p:nvSpPr>
        <p:spPr>
          <a:xfrm>
            <a:off x="4942675" y="2320725"/>
            <a:ext cx="3637500" cy="19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919" name="Google Shape;919;gd97330e0d3_0_254"/>
          <p:cNvSpPr/>
          <p:nvPr/>
        </p:nvSpPr>
        <p:spPr>
          <a:xfrm>
            <a:off x="495797" y="886600"/>
            <a:ext cx="3236400" cy="7788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t>The apple I ….. yesterday was juicy and tasty</a:t>
            </a:r>
            <a:endParaRPr sz="11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gd97330e0d3_0_375"/>
          <p:cNvSpPr txBox="1"/>
          <p:nvPr>
            <p:ph type="title"/>
          </p:nvPr>
        </p:nvSpPr>
        <p:spPr>
          <a:xfrm>
            <a:off x="401075" y="-440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sz="3600"/>
              <a:t>How do models learn language? </a:t>
            </a:r>
            <a:endParaRPr sz="3600"/>
          </a:p>
        </p:txBody>
      </p:sp>
      <p:sp>
        <p:nvSpPr>
          <p:cNvPr id="925" name="Google Shape;925;gd97330e0d3_0_375"/>
          <p:cNvSpPr txBox="1"/>
          <p:nvPr/>
        </p:nvSpPr>
        <p:spPr>
          <a:xfrm>
            <a:off x="4942675" y="2320725"/>
            <a:ext cx="3637500" cy="19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926" name="Google Shape;926;gd97330e0d3_0_375"/>
          <p:cNvSpPr/>
          <p:nvPr/>
        </p:nvSpPr>
        <p:spPr>
          <a:xfrm>
            <a:off x="495797" y="886600"/>
            <a:ext cx="3236400" cy="7788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t>The apple I </a:t>
            </a:r>
            <a:r>
              <a:rPr lang="es" sz="1100">
                <a:solidFill>
                  <a:srgbClr val="FF0000"/>
                </a:solidFill>
              </a:rPr>
              <a:t>ate</a:t>
            </a:r>
            <a:r>
              <a:rPr lang="es" sz="1100"/>
              <a:t> yesterday was juicy and tasty</a:t>
            </a:r>
            <a:endParaRPr sz="11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gd97330e0d3_0_381"/>
          <p:cNvSpPr txBox="1"/>
          <p:nvPr>
            <p:ph type="title"/>
          </p:nvPr>
        </p:nvSpPr>
        <p:spPr>
          <a:xfrm>
            <a:off x="401075" y="-440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sz="3600"/>
              <a:t>How do models learn language? </a:t>
            </a:r>
            <a:endParaRPr sz="3600"/>
          </a:p>
        </p:txBody>
      </p:sp>
      <p:sp>
        <p:nvSpPr>
          <p:cNvPr id="932" name="Google Shape;932;gd97330e0d3_0_381"/>
          <p:cNvSpPr txBox="1"/>
          <p:nvPr/>
        </p:nvSpPr>
        <p:spPr>
          <a:xfrm>
            <a:off x="4942675" y="2320725"/>
            <a:ext cx="3637500" cy="19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933" name="Google Shape;933;gd97330e0d3_0_381"/>
          <p:cNvSpPr/>
          <p:nvPr/>
        </p:nvSpPr>
        <p:spPr>
          <a:xfrm>
            <a:off x="495797" y="886600"/>
            <a:ext cx="3236400" cy="7788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t>The apple I </a:t>
            </a:r>
            <a:r>
              <a:rPr lang="es" sz="1100">
                <a:solidFill>
                  <a:schemeClr val="dk1"/>
                </a:solidFill>
              </a:rPr>
              <a:t>ate yesterday was juicy and</a:t>
            </a:r>
            <a:r>
              <a:rPr lang="es" sz="1100">
                <a:solidFill>
                  <a:srgbClr val="FF0000"/>
                </a:solidFill>
              </a:rPr>
              <a:t> …..</a:t>
            </a:r>
            <a:endParaRPr sz="11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gd97330e0d3_0_387"/>
          <p:cNvSpPr txBox="1"/>
          <p:nvPr>
            <p:ph type="title"/>
          </p:nvPr>
        </p:nvSpPr>
        <p:spPr>
          <a:xfrm>
            <a:off x="401075" y="-440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sz="3600"/>
              <a:t>How do models learn language? </a:t>
            </a:r>
            <a:endParaRPr sz="3600"/>
          </a:p>
        </p:txBody>
      </p:sp>
      <p:sp>
        <p:nvSpPr>
          <p:cNvPr id="939" name="Google Shape;939;gd97330e0d3_0_387"/>
          <p:cNvSpPr txBox="1"/>
          <p:nvPr/>
        </p:nvSpPr>
        <p:spPr>
          <a:xfrm>
            <a:off x="4942675" y="2320725"/>
            <a:ext cx="3637500" cy="19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940" name="Google Shape;940;gd97330e0d3_0_387"/>
          <p:cNvSpPr/>
          <p:nvPr/>
        </p:nvSpPr>
        <p:spPr>
          <a:xfrm>
            <a:off x="495797" y="886600"/>
            <a:ext cx="3236400" cy="7788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t>………….. I ate</a:t>
            </a:r>
            <a:r>
              <a:rPr lang="es" sz="1100">
                <a:solidFill>
                  <a:schemeClr val="dk1"/>
                </a:solidFill>
              </a:rPr>
              <a:t> yesterday was juicy and tasty</a:t>
            </a:r>
            <a:endParaRPr sz="11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gd97330e0d3_0_399"/>
          <p:cNvSpPr txBox="1"/>
          <p:nvPr>
            <p:ph type="title"/>
          </p:nvPr>
        </p:nvSpPr>
        <p:spPr>
          <a:xfrm>
            <a:off x="401075" y="-440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sz="3600"/>
              <a:t>How do models learn language? </a:t>
            </a:r>
            <a:endParaRPr sz="3600"/>
          </a:p>
        </p:txBody>
      </p:sp>
      <p:sp>
        <p:nvSpPr>
          <p:cNvPr id="946" name="Google Shape;946;gd97330e0d3_0_399"/>
          <p:cNvSpPr txBox="1"/>
          <p:nvPr/>
        </p:nvSpPr>
        <p:spPr>
          <a:xfrm>
            <a:off x="4942675" y="2320725"/>
            <a:ext cx="3637500" cy="19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947" name="Google Shape;947;gd97330e0d3_0_399"/>
          <p:cNvSpPr/>
          <p:nvPr/>
        </p:nvSpPr>
        <p:spPr>
          <a:xfrm>
            <a:off x="401072" y="2904200"/>
            <a:ext cx="3236400" cy="7788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t>The apple I </a:t>
            </a:r>
            <a:r>
              <a:rPr lang="es" sz="1100">
                <a:solidFill>
                  <a:srgbClr val="FF0000"/>
                </a:solidFill>
              </a:rPr>
              <a:t>…..</a:t>
            </a:r>
            <a:r>
              <a:rPr lang="es" sz="1100"/>
              <a:t> yesterday was juicy and tasty</a:t>
            </a:r>
            <a:endParaRPr sz="1100"/>
          </a:p>
        </p:txBody>
      </p:sp>
      <p:sp>
        <p:nvSpPr>
          <p:cNvPr id="948" name="Google Shape;948;gd97330e0d3_0_399"/>
          <p:cNvSpPr/>
          <p:nvPr/>
        </p:nvSpPr>
        <p:spPr>
          <a:xfrm>
            <a:off x="401072" y="1787825"/>
            <a:ext cx="3236400" cy="7788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t>…………..</a:t>
            </a:r>
            <a:r>
              <a:rPr lang="es" sz="1100">
                <a:solidFill>
                  <a:schemeClr val="dk1"/>
                </a:solidFill>
              </a:rPr>
              <a:t> I ate yesterday was juicy and tasty</a:t>
            </a:r>
            <a:endParaRPr sz="1100"/>
          </a:p>
        </p:txBody>
      </p:sp>
      <p:sp>
        <p:nvSpPr>
          <p:cNvPr id="949" name="Google Shape;949;gd97330e0d3_0_399"/>
          <p:cNvSpPr txBox="1"/>
          <p:nvPr/>
        </p:nvSpPr>
        <p:spPr>
          <a:xfrm>
            <a:off x="4414125" y="2851700"/>
            <a:ext cx="3002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To perform a good guess it is easier to have context on the left and right </a:t>
            </a:r>
            <a:endParaRPr>
              <a:latin typeface="Open Sans"/>
              <a:ea typeface="Open Sans"/>
              <a:cs typeface="Open Sans"/>
              <a:sym typeface="Open Sans"/>
            </a:endParaRPr>
          </a:p>
        </p:txBody>
      </p:sp>
      <p:sp>
        <p:nvSpPr>
          <p:cNvPr id="950" name="Google Shape;950;gd97330e0d3_0_399"/>
          <p:cNvSpPr/>
          <p:nvPr/>
        </p:nvSpPr>
        <p:spPr>
          <a:xfrm>
            <a:off x="419597" y="886600"/>
            <a:ext cx="3236400" cy="7788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t>The apple I </a:t>
            </a:r>
            <a:r>
              <a:rPr lang="es" sz="1100">
                <a:solidFill>
                  <a:schemeClr val="dk1"/>
                </a:solidFill>
              </a:rPr>
              <a:t>ate yesterday was juicy and</a:t>
            </a:r>
            <a:r>
              <a:rPr lang="es" sz="1100">
                <a:solidFill>
                  <a:srgbClr val="FF0000"/>
                </a:solidFill>
              </a:rPr>
              <a:t>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dc387f01bc_1_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Examples of NLP - perform an </a:t>
            </a:r>
            <a:r>
              <a:rPr lang="es">
                <a:solidFill>
                  <a:srgbClr val="FF9900"/>
                </a:solidFill>
              </a:rPr>
              <a:t>Action</a:t>
            </a:r>
            <a:endParaRPr>
              <a:solidFill>
                <a:srgbClr val="FF9900"/>
              </a:solidFill>
            </a:endParaRPr>
          </a:p>
        </p:txBody>
      </p:sp>
      <p:pic>
        <p:nvPicPr>
          <p:cNvPr id="140" name="Google Shape;140;gdc387f01bc_1_22"/>
          <p:cNvPicPr preferRelativeResize="0"/>
          <p:nvPr/>
        </p:nvPicPr>
        <p:blipFill>
          <a:blip r:embed="rId3">
            <a:alphaModFix/>
          </a:blip>
          <a:stretch>
            <a:fillRect/>
          </a:stretch>
        </p:blipFill>
        <p:spPr>
          <a:xfrm>
            <a:off x="685800" y="1423550"/>
            <a:ext cx="6591300" cy="1686800"/>
          </a:xfrm>
          <a:prstGeom prst="rect">
            <a:avLst/>
          </a:prstGeom>
          <a:noFill/>
          <a:ln>
            <a:noFill/>
          </a:ln>
        </p:spPr>
      </p:pic>
      <p:sp>
        <p:nvSpPr>
          <p:cNvPr id="141" name="Google Shape;141;gdc387f01bc_1_22"/>
          <p:cNvSpPr txBox="1"/>
          <p:nvPr/>
        </p:nvSpPr>
        <p:spPr>
          <a:xfrm>
            <a:off x="7886700" y="2057400"/>
            <a:ext cx="1103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FF9900"/>
                </a:solidFill>
                <a:latin typeface="Open Sans"/>
                <a:ea typeface="Open Sans"/>
                <a:cs typeface="Open Sans"/>
                <a:sym typeface="Open Sans"/>
              </a:rPr>
              <a:t>Action</a:t>
            </a:r>
            <a:endParaRPr>
              <a:solidFill>
                <a:srgbClr val="FF9900"/>
              </a:solidFill>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Text</a:t>
            </a:r>
            <a:endParaRPr>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Prediction</a:t>
            </a:r>
            <a:endParaRPr>
              <a:latin typeface="Open Sans"/>
              <a:ea typeface="Open Sans"/>
              <a:cs typeface="Open Sans"/>
              <a:sym typeface="Open Sans"/>
            </a:endParaRPr>
          </a:p>
        </p:txBody>
      </p:sp>
      <p:cxnSp>
        <p:nvCxnSpPr>
          <p:cNvPr id="142" name="Google Shape;142;gdc387f01bc_1_22"/>
          <p:cNvCxnSpPr>
            <a:stCxn id="140" idx="3"/>
          </p:cNvCxnSpPr>
          <p:nvPr/>
        </p:nvCxnSpPr>
        <p:spPr>
          <a:xfrm>
            <a:off x="7277100" y="2266950"/>
            <a:ext cx="502800" cy="0"/>
          </a:xfrm>
          <a:prstGeom prst="straightConnector1">
            <a:avLst/>
          </a:prstGeom>
          <a:noFill/>
          <a:ln cap="flat" cmpd="sng" w="19050">
            <a:solidFill>
              <a:srgbClr val="FF9900"/>
            </a:solidFill>
            <a:prstDash val="solid"/>
            <a:round/>
            <a:headEnd len="med" w="med" type="none"/>
            <a:tailEnd len="med" w="med" type="triangle"/>
          </a:ln>
        </p:spPr>
      </p:cxnSp>
      <p:cxnSp>
        <p:nvCxnSpPr>
          <p:cNvPr id="143" name="Google Shape;143;gdc387f01bc_1_22"/>
          <p:cNvCxnSpPr/>
          <p:nvPr/>
        </p:nvCxnSpPr>
        <p:spPr>
          <a:xfrm>
            <a:off x="7277100" y="2495550"/>
            <a:ext cx="502800" cy="0"/>
          </a:xfrm>
          <a:prstGeom prst="straightConnector1">
            <a:avLst/>
          </a:prstGeom>
          <a:noFill/>
          <a:ln cap="flat" cmpd="sng" w="19050">
            <a:solidFill>
              <a:srgbClr val="474747"/>
            </a:solidFill>
            <a:prstDash val="solid"/>
            <a:round/>
            <a:headEnd len="med" w="med" type="none"/>
            <a:tailEnd len="med" w="med" type="triangle"/>
          </a:ln>
        </p:spPr>
      </p:cxnSp>
      <p:cxnSp>
        <p:nvCxnSpPr>
          <p:cNvPr id="144" name="Google Shape;144;gdc387f01bc_1_22"/>
          <p:cNvCxnSpPr/>
          <p:nvPr/>
        </p:nvCxnSpPr>
        <p:spPr>
          <a:xfrm>
            <a:off x="7277100" y="2724150"/>
            <a:ext cx="502800" cy="0"/>
          </a:xfrm>
          <a:prstGeom prst="straightConnector1">
            <a:avLst/>
          </a:prstGeom>
          <a:noFill/>
          <a:ln cap="flat" cmpd="sng" w="19050">
            <a:solidFill>
              <a:srgbClr val="474747"/>
            </a:solidFill>
            <a:prstDash val="solid"/>
            <a:round/>
            <a:headEnd len="med" w="med" type="none"/>
            <a:tailEnd len="med" w="med" type="triangle"/>
          </a:ln>
        </p:spPr>
      </p:cxnSp>
      <p:graphicFrame>
        <p:nvGraphicFramePr>
          <p:cNvPr id="145" name="Google Shape;145;gdc387f01bc_1_22"/>
          <p:cNvGraphicFramePr/>
          <p:nvPr/>
        </p:nvGraphicFramePr>
        <p:xfrm>
          <a:off x="445575" y="3257550"/>
          <a:ext cx="3000000" cy="3000000"/>
        </p:xfrm>
        <a:graphic>
          <a:graphicData uri="http://schemas.openxmlformats.org/drawingml/2006/table">
            <a:tbl>
              <a:tblPr>
                <a:noFill/>
                <a:tableStyleId>{7691AEDB-276E-4AF7-84FD-5F8C25EE10C1}</a:tableStyleId>
              </a:tblPr>
              <a:tblGrid>
                <a:gridCol w="2671925"/>
                <a:gridCol w="2925375"/>
                <a:gridCol w="2798650"/>
              </a:tblGrid>
              <a:tr h="307775">
                <a:tc>
                  <a:txBody>
                    <a:bodyPr/>
                    <a:lstStyle/>
                    <a:p>
                      <a:pPr indent="0" lvl="0" marL="0" marR="0" rtl="0" algn="ctr">
                        <a:lnSpc>
                          <a:spcPct val="100000"/>
                        </a:lnSpc>
                        <a:spcBef>
                          <a:spcPts val="0"/>
                        </a:spcBef>
                        <a:spcAft>
                          <a:spcPts val="0"/>
                        </a:spcAft>
                        <a:buClr>
                          <a:srgbClr val="000000"/>
                        </a:buClr>
                        <a:buSzPts val="1100"/>
                        <a:buFont typeface="Arial"/>
                        <a:buNone/>
                      </a:pPr>
                      <a:r>
                        <a:rPr lang="es" sz="1100" u="none" cap="none" strike="noStrike"/>
                        <a:t>ASR system</a:t>
                      </a:r>
                      <a:endParaRPr sz="1100" u="none" cap="none" strike="noStrike"/>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s" sz="1100" u="none" cap="none" strike="noStrike"/>
                        <a:t>NLP system</a:t>
                      </a:r>
                      <a:endParaRPr sz="1100" u="none" cap="none" strike="noStrike"/>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s" sz="1100" u="none" cap="none" strike="noStrike"/>
                        <a:t>Mobile System - Action</a:t>
                      </a:r>
                      <a:endParaRPr sz="1100" u="none" cap="none" strike="noStrike"/>
                    </a:p>
                  </a:txBody>
                  <a:tcPr marT="91425" marB="91425" marR="91425" marL="91425">
                    <a:solidFill>
                      <a:srgbClr val="CFE2F3"/>
                    </a:solidFill>
                  </a:tcPr>
                </a:tc>
              </a:tr>
              <a:tr h="639275">
                <a:tc>
                  <a:txBody>
                    <a:bodyPr/>
                    <a:lstStyle/>
                    <a:p>
                      <a:pPr indent="0" lvl="0" marL="0" marR="0" rtl="0" algn="ctr">
                        <a:lnSpc>
                          <a:spcPct val="100000"/>
                        </a:lnSpc>
                        <a:spcBef>
                          <a:spcPts val="0"/>
                        </a:spcBef>
                        <a:spcAft>
                          <a:spcPts val="0"/>
                        </a:spcAft>
                        <a:buClr>
                          <a:srgbClr val="000000"/>
                        </a:buClr>
                        <a:buSzPts val="1100"/>
                        <a:buFont typeface="Arial"/>
                        <a:buNone/>
                      </a:pPr>
                      <a:r>
                        <a:rPr lang="es" sz="900" u="none" cap="none" strike="noStrike"/>
                        <a:t>Put on an alarm at three a.m.</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s" sz="900" u="none" cap="none" strike="noStrike"/>
                        <a:t>Domain: alarm        </a:t>
                      </a:r>
                      <a:r>
                        <a:rPr lang="es" sz="900">
                          <a:solidFill>
                            <a:schemeClr val="dk1"/>
                          </a:solidFill>
                        </a:rPr>
                        <a:t>Intent: put on </a:t>
                      </a:r>
                      <a:endParaRPr sz="900" u="none" cap="none" strike="noStrike"/>
                    </a:p>
                    <a:p>
                      <a:pPr indent="0" lvl="0" marL="0" marR="0" rtl="0" algn="ctr">
                        <a:lnSpc>
                          <a:spcPct val="100000"/>
                        </a:lnSpc>
                        <a:spcBef>
                          <a:spcPts val="0"/>
                        </a:spcBef>
                        <a:spcAft>
                          <a:spcPts val="0"/>
                        </a:spcAft>
                        <a:buClr>
                          <a:srgbClr val="000000"/>
                        </a:buClr>
                        <a:buSzPts val="1100"/>
                        <a:buFont typeface="Arial"/>
                        <a:buNone/>
                      </a:pPr>
                      <a:r>
                        <a:t/>
                      </a:r>
                      <a:endParaRPr sz="900" u="none" cap="none" strike="noStrike"/>
                    </a:p>
                    <a:p>
                      <a:pPr indent="0" lvl="0" marL="0" marR="0" rtl="0" algn="ctr">
                        <a:lnSpc>
                          <a:spcPct val="100000"/>
                        </a:lnSpc>
                        <a:spcBef>
                          <a:spcPts val="0"/>
                        </a:spcBef>
                        <a:spcAft>
                          <a:spcPts val="0"/>
                        </a:spcAft>
                        <a:buClr>
                          <a:srgbClr val="000000"/>
                        </a:buClr>
                        <a:buSzPts val="1100"/>
                        <a:buFont typeface="Arial"/>
                        <a:buNone/>
                      </a:pPr>
                      <a:r>
                        <a:rPr lang="es" sz="900" u="none" cap="none" strike="noStrike"/>
                        <a:t>Slot: time=3            time_ref = a.m.</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s" sz="900"/>
                        <a:t>F</a:t>
                      </a:r>
                      <a:r>
                        <a:rPr lang="es" sz="900" u="none" cap="none" strike="noStrike"/>
                        <a:t>rom systems time increase time until you find 0300 and set alarm at 03.00 </a:t>
                      </a:r>
                      <a:endParaRPr sz="900" u="none" cap="none" strike="noStrike"/>
                    </a:p>
                  </a:txBody>
                  <a:tcPr marT="91425" marB="91425" marR="91425" marL="91425"/>
                </a:tc>
              </a:tr>
              <a:tr h="639275">
                <a:tc>
                  <a:txBody>
                    <a:bodyPr/>
                    <a:lstStyle/>
                    <a:p>
                      <a:pPr indent="0" lvl="0" marL="0" marR="0" rtl="0" algn="ctr">
                        <a:lnSpc>
                          <a:spcPct val="100000"/>
                        </a:lnSpc>
                        <a:spcBef>
                          <a:spcPts val="0"/>
                        </a:spcBef>
                        <a:spcAft>
                          <a:spcPts val="0"/>
                        </a:spcAft>
                        <a:buClr>
                          <a:srgbClr val="000000"/>
                        </a:buClr>
                        <a:buSzPts val="1100"/>
                        <a:buFont typeface="Arial"/>
                        <a:buNone/>
                      </a:pPr>
                      <a:r>
                        <a:rPr lang="es" sz="900" u="none" cap="none" strike="noStrike"/>
                        <a:t>Tomorrow I have to wake up </a:t>
                      </a:r>
                      <a:r>
                        <a:rPr lang="es" sz="900" u="none" cap="none" strike="noStrike">
                          <a:solidFill>
                            <a:srgbClr val="FF0000"/>
                          </a:solidFill>
                        </a:rPr>
                        <a:t>very early</a:t>
                      </a:r>
                      <a:r>
                        <a:rPr lang="es" sz="900" u="none" cap="none" strike="noStrike"/>
                        <a:t>. </a:t>
                      </a:r>
                      <a:endParaRPr sz="900" u="none" cap="none" strike="noStrike"/>
                    </a:p>
                    <a:p>
                      <a:pPr indent="0" lvl="0" marL="0" marR="0" rtl="0" algn="ctr">
                        <a:lnSpc>
                          <a:spcPct val="100000"/>
                        </a:lnSpc>
                        <a:spcBef>
                          <a:spcPts val="0"/>
                        </a:spcBef>
                        <a:spcAft>
                          <a:spcPts val="0"/>
                        </a:spcAft>
                        <a:buClr>
                          <a:srgbClr val="000000"/>
                        </a:buClr>
                        <a:buSzPts val="1100"/>
                        <a:buFont typeface="Arial"/>
                        <a:buNone/>
                      </a:pPr>
                      <a:r>
                        <a:rPr lang="es" sz="900" u="none" cap="none" strike="noStrike"/>
                        <a:t>Put an alarm at three</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100"/>
                        <a:buFont typeface="Arial"/>
                        <a:buNone/>
                      </a:pPr>
                      <a:r>
                        <a:rPr lang="es" sz="900" u="none" cap="none" strike="noStrike">
                          <a:solidFill>
                            <a:schemeClr val="dk1"/>
                          </a:solidFill>
                        </a:rPr>
                        <a:t>Domain: alarm                   Intent: put</a:t>
                      </a:r>
                      <a:endParaRPr sz="900" u="none" cap="none" strike="noStrike">
                        <a:solidFill>
                          <a:schemeClr val="dk1"/>
                        </a:solidFill>
                      </a:endParaRPr>
                    </a:p>
                    <a:p>
                      <a:pPr indent="0" lvl="0" marL="0" marR="0" rtl="0" algn="l">
                        <a:lnSpc>
                          <a:spcPct val="100000"/>
                        </a:lnSpc>
                        <a:spcBef>
                          <a:spcPts val="0"/>
                        </a:spcBef>
                        <a:spcAft>
                          <a:spcPts val="0"/>
                        </a:spcAft>
                        <a:buClr>
                          <a:schemeClr val="dk1"/>
                        </a:buClr>
                        <a:buSzPts val="1100"/>
                        <a:buFont typeface="Arial"/>
                        <a:buNone/>
                      </a:pPr>
                      <a:r>
                        <a:rPr lang="es" sz="900">
                          <a:solidFill>
                            <a:schemeClr val="dk1"/>
                          </a:solidFill>
                        </a:rPr>
                        <a:t>             </a:t>
                      </a:r>
                      <a:r>
                        <a:rPr lang="es" sz="900" u="none" cap="none" strike="noStrike">
                          <a:solidFill>
                            <a:schemeClr val="dk1"/>
                          </a:solidFill>
                        </a:rPr>
                        <a:t>Slot: day = tomorrow</a:t>
                      </a:r>
                      <a:r>
                        <a:rPr lang="es" sz="900">
                          <a:solidFill>
                            <a:schemeClr val="dk1"/>
                          </a:solidFill>
                        </a:rPr>
                        <a:t>          </a:t>
                      </a:r>
                      <a:r>
                        <a:rPr lang="es" sz="900" u="none" cap="none" strike="noStrike">
                          <a:solidFill>
                            <a:schemeClr val="dk1"/>
                          </a:solidFill>
                        </a:rPr>
                        <a:t>time=3 </a:t>
                      </a:r>
                      <a:endParaRPr sz="900" u="none" cap="none" strike="noStrike">
                        <a:solidFill>
                          <a:schemeClr val="dk1"/>
                        </a:solidFill>
                      </a:endParaRPr>
                    </a:p>
                    <a:p>
                      <a:pPr indent="0" lvl="0" marL="0" marR="0" rtl="0" algn="ctr">
                        <a:lnSpc>
                          <a:spcPct val="100000"/>
                        </a:lnSpc>
                        <a:spcBef>
                          <a:spcPts val="0"/>
                        </a:spcBef>
                        <a:spcAft>
                          <a:spcPts val="0"/>
                        </a:spcAft>
                        <a:buClr>
                          <a:schemeClr val="dk1"/>
                        </a:buClr>
                        <a:buSzPts val="1100"/>
                        <a:buFont typeface="Arial"/>
                        <a:buNone/>
                      </a:pPr>
                      <a:r>
                        <a:rPr lang="es" sz="900">
                          <a:solidFill>
                            <a:schemeClr val="dk1"/>
                          </a:solidFill>
                        </a:rPr>
                        <a:t>                                                  </a:t>
                      </a:r>
                      <a:r>
                        <a:rPr lang="es" sz="900" u="none" cap="none" strike="noStrike">
                          <a:solidFill>
                            <a:schemeClr val="dk1"/>
                          </a:solidFill>
                        </a:rPr>
                        <a:t>time_ref = </a:t>
                      </a:r>
                      <a:r>
                        <a:rPr lang="es" sz="900" u="none" cap="none" strike="noStrike">
                          <a:solidFill>
                            <a:srgbClr val="FF0000"/>
                          </a:solidFill>
                        </a:rPr>
                        <a:t>a.m</a:t>
                      </a:r>
                      <a:r>
                        <a:rPr lang="es" sz="900" u="none" cap="none" strike="noStrike">
                          <a:solidFill>
                            <a:schemeClr val="dk1"/>
                          </a:solidFill>
                        </a:rPr>
                        <a:t>.</a:t>
                      </a:r>
                      <a:endParaRPr sz="900" u="none" cap="none" strike="noStrike"/>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lang="es" sz="900">
                          <a:solidFill>
                            <a:schemeClr val="dk1"/>
                          </a:solidFill>
                        </a:rPr>
                        <a:t>F</a:t>
                      </a:r>
                      <a:r>
                        <a:rPr lang="es" sz="900" u="none" cap="none" strike="noStrike">
                          <a:solidFill>
                            <a:schemeClr val="dk1"/>
                          </a:solidFill>
                        </a:rPr>
                        <a:t>rom calendar see date. Increase by one day and set alarm at 0300</a:t>
                      </a:r>
                      <a:endParaRPr sz="900" u="none" cap="none" strike="noStrike"/>
                    </a:p>
                  </a:txBody>
                  <a:tcPr marT="91425" marB="91425" marR="91425" marL="91425"/>
                </a:tc>
              </a:tr>
            </a:tbl>
          </a:graphicData>
        </a:graphic>
      </p:graphicFrame>
      <p:cxnSp>
        <p:nvCxnSpPr>
          <p:cNvPr id="146" name="Google Shape;146;gdc387f01bc_1_22"/>
          <p:cNvCxnSpPr/>
          <p:nvPr/>
        </p:nvCxnSpPr>
        <p:spPr>
          <a:xfrm rot="10800000">
            <a:off x="904875" y="2941225"/>
            <a:ext cx="0" cy="264900"/>
          </a:xfrm>
          <a:prstGeom prst="straightConnector1">
            <a:avLst/>
          </a:prstGeom>
          <a:noFill/>
          <a:ln cap="flat" cmpd="sng" w="19050">
            <a:solidFill>
              <a:srgbClr val="FF9900"/>
            </a:solidFill>
            <a:prstDash val="solid"/>
            <a:round/>
            <a:headEnd len="med" w="med" type="none"/>
            <a:tailEnd len="med" w="med" type="triangle"/>
          </a:ln>
        </p:spPr>
      </p:cxnSp>
      <p:sp>
        <p:nvSpPr>
          <p:cNvPr id="147" name="Google Shape;147;gdc387f01bc_1_22"/>
          <p:cNvSpPr/>
          <p:nvPr/>
        </p:nvSpPr>
        <p:spPr>
          <a:xfrm>
            <a:off x="2781450" y="3051025"/>
            <a:ext cx="3724200" cy="204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lang="es" sz="1500">
                <a:solidFill>
                  <a:schemeClr val="dk1"/>
                </a:solidFill>
                <a:latin typeface="Open Sans"/>
                <a:ea typeface="Open Sans"/>
                <a:cs typeface="Open Sans"/>
                <a:sym typeface="Open Sans"/>
              </a:rPr>
              <a:t>Sounds easy? </a:t>
            </a:r>
            <a:endParaRPr sz="1500">
              <a:solidFill>
                <a:schemeClr val="dk1"/>
              </a:solidFill>
              <a:latin typeface="Open Sans"/>
              <a:ea typeface="Open Sans"/>
              <a:cs typeface="Open Sans"/>
              <a:sym typeface="Open Sans"/>
            </a:endParaRPr>
          </a:p>
          <a:p>
            <a:pPr indent="0" lvl="0" marL="0" rtl="0" algn="ctr">
              <a:spcBef>
                <a:spcPts val="0"/>
              </a:spcBef>
              <a:spcAft>
                <a:spcPts val="0"/>
              </a:spcAft>
              <a:buClr>
                <a:schemeClr val="dk1"/>
              </a:buClr>
              <a:buSzPts val="1400"/>
              <a:buFont typeface="Arial"/>
              <a:buNone/>
            </a:pPr>
            <a:r>
              <a:t/>
            </a:r>
            <a:endParaRPr sz="1200">
              <a:solidFill>
                <a:schemeClr val="dk1"/>
              </a:solidFill>
              <a:latin typeface="Open Sans"/>
              <a:ea typeface="Open Sans"/>
              <a:cs typeface="Open Sans"/>
              <a:sym typeface="Open Sans"/>
            </a:endParaRPr>
          </a:p>
          <a:p>
            <a:pPr indent="0" lvl="0" marL="0" rtl="0" algn="ctr">
              <a:spcBef>
                <a:spcPts val="0"/>
              </a:spcBef>
              <a:spcAft>
                <a:spcPts val="0"/>
              </a:spcAft>
              <a:buClr>
                <a:schemeClr val="dk1"/>
              </a:buClr>
              <a:buSzPts val="1400"/>
              <a:buFont typeface="Arial"/>
              <a:buNone/>
            </a:pPr>
            <a:r>
              <a:rPr lang="es" sz="1200">
                <a:solidFill>
                  <a:schemeClr val="dk1"/>
                </a:solidFill>
                <a:latin typeface="Open Sans"/>
                <a:ea typeface="Open Sans"/>
                <a:cs typeface="Open Sans"/>
                <a:sym typeface="Open Sans"/>
              </a:rPr>
              <a:t>“I have not slept for sixteen hours so </a:t>
            </a:r>
            <a:r>
              <a:rPr b="1" lang="es" sz="1200">
                <a:solidFill>
                  <a:schemeClr val="dk1"/>
                </a:solidFill>
                <a:latin typeface="Open Sans"/>
                <a:ea typeface="Open Sans"/>
                <a:cs typeface="Open Sans"/>
                <a:sym typeface="Open Sans"/>
              </a:rPr>
              <a:t>don’t </a:t>
            </a:r>
            <a:endParaRPr b="1" sz="1200">
              <a:solidFill>
                <a:schemeClr val="dk1"/>
              </a:solidFill>
              <a:latin typeface="Open Sans"/>
              <a:ea typeface="Open Sans"/>
              <a:cs typeface="Open Sans"/>
              <a:sym typeface="Open Sans"/>
            </a:endParaRPr>
          </a:p>
          <a:p>
            <a:pPr indent="0" lvl="0" marL="0" rtl="0" algn="ctr">
              <a:spcBef>
                <a:spcPts val="0"/>
              </a:spcBef>
              <a:spcAft>
                <a:spcPts val="0"/>
              </a:spcAft>
              <a:buClr>
                <a:schemeClr val="dk1"/>
              </a:buClr>
              <a:buSzPts val="1400"/>
              <a:buFont typeface="Arial"/>
              <a:buNone/>
            </a:pPr>
            <a:r>
              <a:rPr b="1" lang="es" sz="1200">
                <a:solidFill>
                  <a:schemeClr val="dk1"/>
                </a:solidFill>
                <a:latin typeface="Open Sans"/>
                <a:ea typeface="Open Sans"/>
                <a:cs typeface="Open Sans"/>
                <a:sym typeface="Open Sans"/>
              </a:rPr>
              <a:t>you dare</a:t>
            </a:r>
            <a:r>
              <a:rPr lang="es" sz="1200">
                <a:solidFill>
                  <a:schemeClr val="dk1"/>
                </a:solidFill>
                <a:latin typeface="Open Sans"/>
                <a:ea typeface="Open Sans"/>
                <a:cs typeface="Open Sans"/>
                <a:sym typeface="Open Sans"/>
              </a:rPr>
              <a:t> wake me up at three!”</a:t>
            </a:r>
            <a:endParaRPr sz="1200">
              <a:solidFill>
                <a:schemeClr val="dk1"/>
              </a:solidFill>
              <a:latin typeface="Open Sans"/>
              <a:ea typeface="Open Sans"/>
              <a:cs typeface="Open Sans"/>
              <a:sym typeface="Open Sans"/>
            </a:endParaRPr>
          </a:p>
          <a:p>
            <a:pPr indent="0" lvl="0" marL="0" rtl="0" algn="ctr">
              <a:spcBef>
                <a:spcPts val="0"/>
              </a:spcBef>
              <a:spcAft>
                <a:spcPts val="0"/>
              </a:spcAft>
              <a:buClr>
                <a:schemeClr val="dk1"/>
              </a:buClr>
              <a:buSzPts val="1400"/>
              <a:buFont typeface="Arial"/>
              <a:buNone/>
            </a:pPr>
            <a:r>
              <a:t/>
            </a:r>
            <a:endParaRPr sz="1200">
              <a:solidFill>
                <a:schemeClr val="dk1"/>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lang="es" sz="1200">
                <a:solidFill>
                  <a:schemeClr val="dk1"/>
                </a:solidFill>
                <a:latin typeface="Open Sans"/>
                <a:ea typeface="Open Sans"/>
                <a:cs typeface="Open Sans"/>
                <a:sym typeface="Open Sans"/>
              </a:rPr>
              <a:t>“I have not slept for sixteen hours so maniana no te atreves levantarme at three!”</a:t>
            </a:r>
            <a:endParaRPr sz="1200">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1400"/>
              <a:buFont typeface="Arial"/>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gd97330e0d3_0_422"/>
          <p:cNvSpPr txBox="1"/>
          <p:nvPr>
            <p:ph type="title"/>
          </p:nvPr>
        </p:nvSpPr>
        <p:spPr>
          <a:xfrm>
            <a:off x="401075" y="-440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sz="3600"/>
              <a:t>How do models learn language? </a:t>
            </a:r>
            <a:endParaRPr sz="3600"/>
          </a:p>
        </p:txBody>
      </p:sp>
      <p:sp>
        <p:nvSpPr>
          <p:cNvPr id="956" name="Google Shape;956;gd97330e0d3_0_422"/>
          <p:cNvSpPr txBox="1"/>
          <p:nvPr/>
        </p:nvSpPr>
        <p:spPr>
          <a:xfrm>
            <a:off x="4942675" y="2320725"/>
            <a:ext cx="3637500" cy="19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957" name="Google Shape;957;gd97330e0d3_0_422"/>
          <p:cNvSpPr/>
          <p:nvPr/>
        </p:nvSpPr>
        <p:spPr>
          <a:xfrm>
            <a:off x="341000" y="3652425"/>
            <a:ext cx="3296400" cy="7788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t>The apple I </a:t>
            </a:r>
            <a:r>
              <a:rPr lang="es" sz="1100">
                <a:solidFill>
                  <a:srgbClr val="FF0000"/>
                </a:solidFill>
              </a:rPr>
              <a:t>MASK</a:t>
            </a:r>
            <a:r>
              <a:rPr lang="es" sz="1100"/>
              <a:t> yesterday was juicy and tasty</a:t>
            </a:r>
            <a:endParaRPr sz="1100"/>
          </a:p>
        </p:txBody>
      </p:sp>
      <p:pic>
        <p:nvPicPr>
          <p:cNvPr id="958" name="Google Shape;958;gd97330e0d3_0_422"/>
          <p:cNvPicPr preferRelativeResize="0"/>
          <p:nvPr/>
        </p:nvPicPr>
        <p:blipFill>
          <a:blip r:embed="rId3">
            <a:alphaModFix/>
          </a:blip>
          <a:stretch>
            <a:fillRect/>
          </a:stretch>
        </p:blipFill>
        <p:spPr>
          <a:xfrm>
            <a:off x="4783550" y="729375"/>
            <a:ext cx="4012576" cy="1883150"/>
          </a:xfrm>
          <a:prstGeom prst="rect">
            <a:avLst/>
          </a:prstGeom>
          <a:noFill/>
          <a:ln>
            <a:noFill/>
          </a:ln>
        </p:spPr>
      </p:pic>
      <p:sp>
        <p:nvSpPr>
          <p:cNvPr id="959" name="Google Shape;959;gd97330e0d3_0_422"/>
          <p:cNvSpPr/>
          <p:nvPr/>
        </p:nvSpPr>
        <p:spPr>
          <a:xfrm>
            <a:off x="6327550" y="2320725"/>
            <a:ext cx="360000" cy="31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gd97330e0d3_0_422"/>
          <p:cNvSpPr/>
          <p:nvPr/>
        </p:nvSpPr>
        <p:spPr>
          <a:xfrm>
            <a:off x="6972525" y="2320725"/>
            <a:ext cx="360000" cy="312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gd97330e0d3_0_422"/>
          <p:cNvSpPr/>
          <p:nvPr/>
        </p:nvSpPr>
        <p:spPr>
          <a:xfrm>
            <a:off x="7880850" y="2282475"/>
            <a:ext cx="360000" cy="236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gd97330e0d3_0_422"/>
          <p:cNvSpPr txBox="1"/>
          <p:nvPr/>
        </p:nvSpPr>
        <p:spPr>
          <a:xfrm>
            <a:off x="4698725" y="2633325"/>
            <a:ext cx="4299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latin typeface="Open Sans"/>
                <a:ea typeface="Open Sans"/>
                <a:cs typeface="Open Sans"/>
                <a:sym typeface="Open Sans"/>
              </a:rPr>
              <a:t>In the bi-directional RNNs the backward model sees the word that the forward model needs to guess</a:t>
            </a:r>
            <a:endParaRPr sz="1100">
              <a:latin typeface="Open Sans"/>
              <a:ea typeface="Open Sans"/>
              <a:cs typeface="Open Sans"/>
              <a:sym typeface="Open Sans"/>
            </a:endParaRPr>
          </a:p>
        </p:txBody>
      </p:sp>
      <p:sp>
        <p:nvSpPr>
          <p:cNvPr id="963" name="Google Shape;963;gd97330e0d3_0_422"/>
          <p:cNvSpPr/>
          <p:nvPr/>
        </p:nvSpPr>
        <p:spPr>
          <a:xfrm>
            <a:off x="401072" y="1787825"/>
            <a:ext cx="3236400" cy="7788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t>…………..</a:t>
            </a:r>
            <a:r>
              <a:rPr lang="es" sz="1100">
                <a:solidFill>
                  <a:schemeClr val="dk1"/>
                </a:solidFill>
              </a:rPr>
              <a:t> I ate yesterday was juicy and tasty</a:t>
            </a:r>
            <a:endParaRPr sz="1100"/>
          </a:p>
        </p:txBody>
      </p:sp>
      <p:sp>
        <p:nvSpPr>
          <p:cNvPr id="964" name="Google Shape;964;gd97330e0d3_0_422"/>
          <p:cNvSpPr/>
          <p:nvPr/>
        </p:nvSpPr>
        <p:spPr>
          <a:xfrm>
            <a:off x="419597" y="886600"/>
            <a:ext cx="3236400" cy="7788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t>The apple I </a:t>
            </a:r>
            <a:r>
              <a:rPr lang="es" sz="1100">
                <a:solidFill>
                  <a:schemeClr val="dk1"/>
                </a:solidFill>
              </a:rPr>
              <a:t>ate yesterday was juicy and</a:t>
            </a:r>
            <a:r>
              <a:rPr lang="es" sz="1100">
                <a:solidFill>
                  <a:srgbClr val="FF0000"/>
                </a:solidFill>
              </a:rPr>
              <a:t> …..</a:t>
            </a:r>
            <a:endParaRPr sz="1100"/>
          </a:p>
        </p:txBody>
      </p:sp>
      <p:sp>
        <p:nvSpPr>
          <p:cNvPr id="965" name="Google Shape;965;gd97330e0d3_0_422"/>
          <p:cNvSpPr/>
          <p:nvPr/>
        </p:nvSpPr>
        <p:spPr>
          <a:xfrm>
            <a:off x="4395175" y="3270225"/>
            <a:ext cx="4110900" cy="179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Open Sans"/>
                <a:ea typeface="Open Sans"/>
                <a:cs typeface="Open Sans"/>
                <a:sym typeface="Open Sans"/>
              </a:rPr>
              <a:t>Transformers</a:t>
            </a:r>
            <a:r>
              <a:rPr lang="es">
                <a:solidFill>
                  <a:schemeClr val="dk1"/>
                </a:solidFill>
                <a:latin typeface="Open Sans"/>
                <a:ea typeface="Open Sans"/>
                <a:cs typeface="Open Sans"/>
                <a:sym typeface="Open Sans"/>
              </a:rPr>
              <a:t>: Positional encoding…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s">
                <a:solidFill>
                  <a:schemeClr val="dk1"/>
                </a:solidFill>
                <a:latin typeface="Open Sans"/>
                <a:ea typeface="Open Sans"/>
                <a:cs typeface="Open Sans"/>
                <a:sym typeface="Open Sans"/>
              </a:rPr>
              <a:t>the network knows where the word is positioned in the text and learns to associate the prediction with the position of the word</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s">
                <a:solidFill>
                  <a:schemeClr val="dk1"/>
                </a:solidFill>
                <a:latin typeface="Open Sans"/>
                <a:ea typeface="Open Sans"/>
                <a:cs typeface="Open Sans"/>
                <a:sym typeface="Open Sans"/>
              </a:rPr>
              <a:t>Now it need to guess the MASK word not the next word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gd97330e0d3_0_44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Attention: the last element of success</a:t>
            </a:r>
            <a:endParaRPr/>
          </a:p>
        </p:txBody>
      </p:sp>
      <p:pic>
        <p:nvPicPr>
          <p:cNvPr id="971" name="Google Shape;971;gd97330e0d3_0_442"/>
          <p:cNvPicPr preferRelativeResize="0"/>
          <p:nvPr/>
        </p:nvPicPr>
        <p:blipFill>
          <a:blip r:embed="rId3">
            <a:alphaModFix/>
          </a:blip>
          <a:stretch>
            <a:fillRect/>
          </a:stretch>
        </p:blipFill>
        <p:spPr>
          <a:xfrm>
            <a:off x="152400" y="1299625"/>
            <a:ext cx="2547817" cy="36914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gd97330e0d3_0_45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Attention: the last element of success</a:t>
            </a:r>
            <a:endParaRPr/>
          </a:p>
        </p:txBody>
      </p:sp>
      <p:pic>
        <p:nvPicPr>
          <p:cNvPr id="977" name="Google Shape;977;gd97330e0d3_0_455"/>
          <p:cNvPicPr preferRelativeResize="0"/>
          <p:nvPr/>
        </p:nvPicPr>
        <p:blipFill>
          <a:blip r:embed="rId3">
            <a:alphaModFix/>
          </a:blip>
          <a:stretch>
            <a:fillRect/>
          </a:stretch>
        </p:blipFill>
        <p:spPr>
          <a:xfrm>
            <a:off x="152400" y="1299625"/>
            <a:ext cx="2547817" cy="3691475"/>
          </a:xfrm>
          <a:prstGeom prst="rect">
            <a:avLst/>
          </a:prstGeom>
          <a:noFill/>
          <a:ln>
            <a:noFill/>
          </a:ln>
        </p:spPr>
      </p:pic>
      <p:pic>
        <p:nvPicPr>
          <p:cNvPr id="978" name="Google Shape;978;gd97330e0d3_0_455"/>
          <p:cNvPicPr preferRelativeResize="0"/>
          <p:nvPr/>
        </p:nvPicPr>
        <p:blipFill>
          <a:blip r:embed="rId4">
            <a:alphaModFix/>
          </a:blip>
          <a:stretch>
            <a:fillRect/>
          </a:stretch>
        </p:blipFill>
        <p:spPr>
          <a:xfrm>
            <a:off x="2852617" y="1299625"/>
            <a:ext cx="1695450" cy="26955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gd97330e0d3_0_46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Attention: the last element of success</a:t>
            </a:r>
            <a:endParaRPr/>
          </a:p>
        </p:txBody>
      </p:sp>
      <p:pic>
        <p:nvPicPr>
          <p:cNvPr id="984" name="Google Shape;984;gd97330e0d3_0_465"/>
          <p:cNvPicPr preferRelativeResize="0"/>
          <p:nvPr/>
        </p:nvPicPr>
        <p:blipFill>
          <a:blip r:embed="rId3">
            <a:alphaModFix/>
          </a:blip>
          <a:stretch>
            <a:fillRect/>
          </a:stretch>
        </p:blipFill>
        <p:spPr>
          <a:xfrm>
            <a:off x="152400" y="1299625"/>
            <a:ext cx="2547817" cy="3691475"/>
          </a:xfrm>
          <a:prstGeom prst="rect">
            <a:avLst/>
          </a:prstGeom>
          <a:noFill/>
          <a:ln>
            <a:noFill/>
          </a:ln>
        </p:spPr>
      </p:pic>
      <p:pic>
        <p:nvPicPr>
          <p:cNvPr id="985" name="Google Shape;985;gd97330e0d3_0_465"/>
          <p:cNvPicPr preferRelativeResize="0"/>
          <p:nvPr/>
        </p:nvPicPr>
        <p:blipFill>
          <a:blip r:embed="rId4">
            <a:alphaModFix/>
          </a:blip>
          <a:stretch>
            <a:fillRect/>
          </a:stretch>
        </p:blipFill>
        <p:spPr>
          <a:xfrm>
            <a:off x="2852617" y="1299625"/>
            <a:ext cx="1695450" cy="2695575"/>
          </a:xfrm>
          <a:prstGeom prst="rect">
            <a:avLst/>
          </a:prstGeom>
          <a:noFill/>
          <a:ln>
            <a:noFill/>
          </a:ln>
        </p:spPr>
      </p:pic>
      <p:pic>
        <p:nvPicPr>
          <p:cNvPr id="986" name="Google Shape;986;gd97330e0d3_0_465"/>
          <p:cNvPicPr preferRelativeResize="0"/>
          <p:nvPr/>
        </p:nvPicPr>
        <p:blipFill>
          <a:blip r:embed="rId5">
            <a:alphaModFix/>
          </a:blip>
          <a:stretch>
            <a:fillRect/>
          </a:stretch>
        </p:blipFill>
        <p:spPr>
          <a:xfrm>
            <a:off x="6727592" y="2077550"/>
            <a:ext cx="1847850" cy="2476500"/>
          </a:xfrm>
          <a:prstGeom prst="rect">
            <a:avLst/>
          </a:prstGeom>
          <a:noFill/>
          <a:ln>
            <a:noFill/>
          </a:ln>
        </p:spPr>
      </p:pic>
      <p:pic>
        <p:nvPicPr>
          <p:cNvPr id="987" name="Google Shape;987;gd97330e0d3_0_465"/>
          <p:cNvPicPr preferRelativeResize="0"/>
          <p:nvPr/>
        </p:nvPicPr>
        <p:blipFill>
          <a:blip r:embed="rId6">
            <a:alphaModFix/>
          </a:blip>
          <a:stretch>
            <a:fillRect/>
          </a:stretch>
        </p:blipFill>
        <p:spPr>
          <a:xfrm>
            <a:off x="4548067" y="1090375"/>
            <a:ext cx="2347708" cy="1852212"/>
          </a:xfrm>
          <a:prstGeom prst="rect">
            <a:avLst/>
          </a:prstGeom>
          <a:noFill/>
          <a:ln>
            <a:noFill/>
          </a:ln>
        </p:spPr>
      </p:pic>
      <p:sp>
        <p:nvSpPr>
          <p:cNvPr id="988" name="Google Shape;988;gd97330e0d3_0_465"/>
          <p:cNvSpPr txBox="1"/>
          <p:nvPr/>
        </p:nvSpPr>
        <p:spPr>
          <a:xfrm>
            <a:off x="4548075" y="2945263"/>
            <a:ext cx="181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without attention</a:t>
            </a:r>
            <a:endParaRPr>
              <a:latin typeface="Open Sans"/>
              <a:ea typeface="Open Sans"/>
              <a:cs typeface="Open Sans"/>
              <a:sym typeface="Open Sans"/>
            </a:endParaRPr>
          </a:p>
        </p:txBody>
      </p:sp>
      <p:sp>
        <p:nvSpPr>
          <p:cNvPr id="989" name="Google Shape;989;gd97330e0d3_0_465"/>
          <p:cNvSpPr txBox="1"/>
          <p:nvPr/>
        </p:nvSpPr>
        <p:spPr>
          <a:xfrm>
            <a:off x="6452700" y="4554050"/>
            <a:ext cx="181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with attention</a:t>
            </a:r>
            <a:endParaRPr>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gd97330e0d3_0_475"/>
          <p:cNvSpPr txBox="1"/>
          <p:nvPr>
            <p:ph type="title"/>
          </p:nvPr>
        </p:nvSpPr>
        <p:spPr>
          <a:xfrm>
            <a:off x="401075" y="-440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sz="3600"/>
              <a:t>Let’s build with BERT a dialogue system … </a:t>
            </a:r>
            <a:r>
              <a:rPr lang="es" sz="3600"/>
              <a:t> </a:t>
            </a:r>
            <a:endParaRPr sz="3600"/>
          </a:p>
        </p:txBody>
      </p:sp>
      <p:grpSp>
        <p:nvGrpSpPr>
          <p:cNvPr id="995" name="Google Shape;995;gd97330e0d3_0_475"/>
          <p:cNvGrpSpPr/>
          <p:nvPr/>
        </p:nvGrpSpPr>
        <p:grpSpPr>
          <a:xfrm>
            <a:off x="401076" y="668725"/>
            <a:ext cx="4467738" cy="4215193"/>
            <a:chOff x="4648638" y="572079"/>
            <a:chExt cx="4587000" cy="4500046"/>
          </a:xfrm>
        </p:grpSpPr>
        <p:grpSp>
          <p:nvGrpSpPr>
            <p:cNvPr id="996" name="Google Shape;996;gd97330e0d3_0_475"/>
            <p:cNvGrpSpPr/>
            <p:nvPr/>
          </p:nvGrpSpPr>
          <p:grpSpPr>
            <a:xfrm>
              <a:off x="7143600" y="2851175"/>
              <a:ext cx="924000" cy="492600"/>
              <a:chOff x="5456925" y="3079775"/>
              <a:chExt cx="924000" cy="492600"/>
            </a:xfrm>
          </p:grpSpPr>
          <p:cxnSp>
            <p:nvCxnSpPr>
              <p:cNvPr id="997" name="Google Shape;997;gd97330e0d3_0_475"/>
              <p:cNvCxnSpPr/>
              <p:nvPr/>
            </p:nvCxnSpPr>
            <p:spPr>
              <a:xfrm>
                <a:off x="5456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998" name="Google Shape;998;gd97330e0d3_0_475"/>
              <p:cNvCxnSpPr/>
              <p:nvPr/>
            </p:nvCxnSpPr>
            <p:spPr>
              <a:xfrm>
                <a:off x="56093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999" name="Google Shape;999;gd97330e0d3_0_475"/>
              <p:cNvCxnSpPr/>
              <p:nvPr/>
            </p:nvCxnSpPr>
            <p:spPr>
              <a:xfrm>
                <a:off x="57617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00" name="Google Shape;1000;gd97330e0d3_0_475"/>
              <p:cNvCxnSpPr/>
              <p:nvPr/>
            </p:nvCxnSpPr>
            <p:spPr>
              <a:xfrm>
                <a:off x="59141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01" name="Google Shape;1001;gd97330e0d3_0_475"/>
              <p:cNvCxnSpPr/>
              <p:nvPr/>
            </p:nvCxnSpPr>
            <p:spPr>
              <a:xfrm>
                <a:off x="60665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02" name="Google Shape;1002;gd97330e0d3_0_475"/>
              <p:cNvCxnSpPr/>
              <p:nvPr/>
            </p:nvCxnSpPr>
            <p:spPr>
              <a:xfrm>
                <a:off x="6218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03" name="Google Shape;1003;gd97330e0d3_0_475"/>
              <p:cNvCxnSpPr/>
              <p:nvPr/>
            </p:nvCxnSpPr>
            <p:spPr>
              <a:xfrm>
                <a:off x="6371325" y="3079775"/>
                <a:ext cx="9600" cy="492600"/>
              </a:xfrm>
              <a:prstGeom prst="straightConnector1">
                <a:avLst/>
              </a:prstGeom>
              <a:noFill/>
              <a:ln cap="flat" cmpd="sng" w="28575">
                <a:solidFill>
                  <a:schemeClr val="dk1"/>
                </a:solidFill>
                <a:prstDash val="solid"/>
                <a:round/>
                <a:headEnd len="med" w="med" type="none"/>
                <a:tailEnd len="med" w="med" type="triangle"/>
              </a:ln>
            </p:spPr>
          </p:cxnSp>
        </p:grpSp>
        <p:grpSp>
          <p:nvGrpSpPr>
            <p:cNvPr id="1004" name="Google Shape;1004;gd97330e0d3_0_475"/>
            <p:cNvGrpSpPr/>
            <p:nvPr/>
          </p:nvGrpSpPr>
          <p:grpSpPr>
            <a:xfrm>
              <a:off x="4648638" y="572079"/>
              <a:ext cx="4587000" cy="4500046"/>
              <a:chOff x="4648638" y="572079"/>
              <a:chExt cx="4587000" cy="4500046"/>
            </a:xfrm>
          </p:grpSpPr>
          <p:sp>
            <p:nvSpPr>
              <p:cNvPr id="1005" name="Google Shape;1005;gd97330e0d3_0_475"/>
              <p:cNvSpPr/>
              <p:nvPr/>
            </p:nvSpPr>
            <p:spPr>
              <a:xfrm>
                <a:off x="4648638" y="572079"/>
                <a:ext cx="4587000" cy="831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t>User:     Good morning Alexis.. </a:t>
                </a:r>
                <a:endParaRPr sz="1100"/>
              </a:p>
              <a:p>
                <a:pPr indent="0" lvl="0" marL="0" rtl="0" algn="l">
                  <a:spcBef>
                    <a:spcPts val="0"/>
                  </a:spcBef>
                  <a:spcAft>
                    <a:spcPts val="0"/>
                  </a:spcAft>
                  <a:buNone/>
                </a:pPr>
                <a:r>
                  <a:rPr lang="es" sz="1100"/>
                  <a:t>System: Good morning what can I do for you?</a:t>
                </a:r>
                <a:endParaRPr sz="1100"/>
              </a:p>
              <a:p>
                <a:pPr indent="0" lvl="0" marL="0" rtl="0" algn="l">
                  <a:spcBef>
                    <a:spcPts val="0"/>
                  </a:spcBef>
                  <a:spcAft>
                    <a:spcPts val="0"/>
                  </a:spcAft>
                  <a:buNone/>
                </a:pPr>
                <a:r>
                  <a:rPr lang="es" sz="1100"/>
                  <a:t>User:      Find a flight from Bilbao to Crete next Saturday at 15.00</a:t>
                </a:r>
                <a:endParaRPr sz="1100"/>
              </a:p>
            </p:txBody>
          </p:sp>
          <p:sp>
            <p:nvSpPr>
              <p:cNvPr id="1006" name="Google Shape;1006;gd97330e0d3_0_475"/>
              <p:cNvSpPr txBox="1"/>
              <p:nvPr/>
            </p:nvSpPr>
            <p:spPr>
              <a:xfrm>
                <a:off x="5020375" y="2298600"/>
                <a:ext cx="3419400" cy="54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a:t>BERT </a:t>
                </a:r>
                <a:r>
                  <a:rPr lang="es">
                    <a:solidFill>
                      <a:schemeClr val="dk1"/>
                    </a:solidFill>
                  </a:rPr>
                  <a:t>pretrained</a:t>
                </a:r>
                <a:r>
                  <a:rPr lang="es"/>
                  <a:t> language model</a:t>
                </a:r>
                <a:endParaRPr/>
              </a:p>
            </p:txBody>
          </p:sp>
          <p:sp>
            <p:nvSpPr>
              <p:cNvPr id="1007" name="Google Shape;1007;gd97330e0d3_0_475"/>
              <p:cNvSpPr/>
              <p:nvPr/>
            </p:nvSpPr>
            <p:spPr>
              <a:xfrm>
                <a:off x="5020375" y="1648225"/>
                <a:ext cx="3419400" cy="50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Bert vectorizer/tokenizer</a:t>
                </a:r>
                <a:endParaRPr/>
              </a:p>
              <a:p>
                <a:pPr indent="0" lvl="0" marL="0" rtl="0" algn="ctr">
                  <a:spcBef>
                    <a:spcPts val="0"/>
                  </a:spcBef>
                  <a:spcAft>
                    <a:spcPts val="0"/>
                  </a:spcAft>
                  <a:buNone/>
                </a:pPr>
                <a:r>
                  <a:rPr lang="es" sz="1200">
                    <a:solidFill>
                      <a:srgbClr val="474747"/>
                    </a:solidFill>
                  </a:rPr>
                  <a:t>[CLS] sentence A [SEP] sentence B [SEP]</a:t>
                </a:r>
                <a:endParaRPr sz="1200">
                  <a:solidFill>
                    <a:srgbClr val="474747"/>
                  </a:solidFill>
                </a:endParaRPr>
              </a:p>
            </p:txBody>
          </p:sp>
          <p:cxnSp>
            <p:nvCxnSpPr>
              <p:cNvPr id="1008" name="Google Shape;1008;gd97330e0d3_0_475"/>
              <p:cNvCxnSpPr/>
              <p:nvPr/>
            </p:nvCxnSpPr>
            <p:spPr>
              <a:xfrm>
                <a:off x="5304525" y="2851175"/>
                <a:ext cx="0" cy="1142400"/>
              </a:xfrm>
              <a:prstGeom prst="straightConnector1">
                <a:avLst/>
              </a:prstGeom>
              <a:noFill/>
              <a:ln cap="flat" cmpd="sng" w="28575">
                <a:solidFill>
                  <a:schemeClr val="dk1"/>
                </a:solidFill>
                <a:prstDash val="solid"/>
                <a:round/>
                <a:headEnd len="med" w="med" type="none"/>
                <a:tailEnd len="med" w="med" type="triangle"/>
              </a:ln>
            </p:spPr>
          </p:cxnSp>
          <p:sp>
            <p:nvSpPr>
              <p:cNvPr id="1009" name="Google Shape;1009;gd97330e0d3_0_475"/>
              <p:cNvSpPr txBox="1"/>
              <p:nvPr/>
            </p:nvSpPr>
            <p:spPr>
              <a:xfrm>
                <a:off x="5397350" y="2906875"/>
                <a:ext cx="579600" cy="64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Open Sans"/>
                    <a:ea typeface="Open Sans"/>
                    <a:cs typeface="Open Sans"/>
                    <a:sym typeface="Open Sans"/>
                  </a:rPr>
                  <a:t>pooled output 768x1</a:t>
                </a:r>
                <a:endParaRPr sz="900">
                  <a:latin typeface="Open Sans"/>
                  <a:ea typeface="Open Sans"/>
                  <a:cs typeface="Open Sans"/>
                  <a:sym typeface="Open Sans"/>
                </a:endParaRPr>
              </a:p>
            </p:txBody>
          </p:sp>
          <p:grpSp>
            <p:nvGrpSpPr>
              <p:cNvPr id="1010" name="Google Shape;1010;gd97330e0d3_0_475"/>
              <p:cNvGrpSpPr/>
              <p:nvPr/>
            </p:nvGrpSpPr>
            <p:grpSpPr>
              <a:xfrm>
                <a:off x="6060175" y="2851175"/>
                <a:ext cx="924000" cy="492600"/>
                <a:chOff x="5456925" y="3079775"/>
                <a:chExt cx="924000" cy="492600"/>
              </a:xfrm>
            </p:grpSpPr>
            <p:cxnSp>
              <p:nvCxnSpPr>
                <p:cNvPr id="1011" name="Google Shape;1011;gd97330e0d3_0_475"/>
                <p:cNvCxnSpPr/>
                <p:nvPr/>
              </p:nvCxnSpPr>
              <p:spPr>
                <a:xfrm>
                  <a:off x="5456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12" name="Google Shape;1012;gd97330e0d3_0_475"/>
                <p:cNvCxnSpPr/>
                <p:nvPr/>
              </p:nvCxnSpPr>
              <p:spPr>
                <a:xfrm>
                  <a:off x="56093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13" name="Google Shape;1013;gd97330e0d3_0_475"/>
                <p:cNvCxnSpPr/>
                <p:nvPr/>
              </p:nvCxnSpPr>
              <p:spPr>
                <a:xfrm>
                  <a:off x="57617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14" name="Google Shape;1014;gd97330e0d3_0_475"/>
                <p:cNvCxnSpPr/>
                <p:nvPr/>
              </p:nvCxnSpPr>
              <p:spPr>
                <a:xfrm>
                  <a:off x="59141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15" name="Google Shape;1015;gd97330e0d3_0_475"/>
                <p:cNvCxnSpPr/>
                <p:nvPr/>
              </p:nvCxnSpPr>
              <p:spPr>
                <a:xfrm>
                  <a:off x="60665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16" name="Google Shape;1016;gd97330e0d3_0_475"/>
                <p:cNvCxnSpPr/>
                <p:nvPr/>
              </p:nvCxnSpPr>
              <p:spPr>
                <a:xfrm>
                  <a:off x="6218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17" name="Google Shape;1017;gd97330e0d3_0_475"/>
                <p:cNvCxnSpPr/>
                <p:nvPr/>
              </p:nvCxnSpPr>
              <p:spPr>
                <a:xfrm>
                  <a:off x="6371325" y="3079775"/>
                  <a:ext cx="9600" cy="492600"/>
                </a:xfrm>
                <a:prstGeom prst="straightConnector1">
                  <a:avLst/>
                </a:prstGeom>
                <a:noFill/>
                <a:ln cap="flat" cmpd="sng" w="28575">
                  <a:solidFill>
                    <a:schemeClr val="dk1"/>
                  </a:solidFill>
                  <a:prstDash val="solid"/>
                  <a:round/>
                  <a:headEnd len="med" w="med" type="none"/>
                  <a:tailEnd len="med" w="med" type="triangle"/>
                </a:ln>
              </p:spPr>
            </p:cxnSp>
          </p:grpSp>
          <p:sp>
            <p:nvSpPr>
              <p:cNvPr id="1018" name="Google Shape;1018;gd97330e0d3_0_475"/>
              <p:cNvSpPr txBox="1"/>
              <p:nvPr/>
            </p:nvSpPr>
            <p:spPr>
              <a:xfrm>
                <a:off x="5976950" y="3350050"/>
                <a:ext cx="1068600" cy="64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Open Sans"/>
                    <a:ea typeface="Open Sans"/>
                    <a:cs typeface="Open Sans"/>
                    <a:sym typeface="Open Sans"/>
                  </a:rPr>
                  <a:t>sequence output </a:t>
                </a:r>
                <a:endParaRPr sz="900">
                  <a:latin typeface="Open Sans"/>
                  <a:ea typeface="Open Sans"/>
                  <a:cs typeface="Open Sans"/>
                  <a:sym typeface="Open Sans"/>
                </a:endParaRPr>
              </a:p>
              <a:p>
                <a:pPr indent="0" lvl="0" marL="0" rtl="0" algn="l">
                  <a:spcBef>
                    <a:spcPts val="0"/>
                  </a:spcBef>
                  <a:spcAft>
                    <a:spcPts val="0"/>
                  </a:spcAft>
                  <a:buNone/>
                </a:pPr>
                <a:r>
                  <a:rPr lang="es" sz="900">
                    <a:latin typeface="Open Sans"/>
                    <a:ea typeface="Open Sans"/>
                    <a:cs typeface="Open Sans"/>
                    <a:sym typeface="Open Sans"/>
                  </a:rPr>
                  <a:t>768 x Input size</a:t>
                </a:r>
                <a:endParaRPr sz="900">
                  <a:latin typeface="Open Sans"/>
                  <a:ea typeface="Open Sans"/>
                  <a:cs typeface="Open Sans"/>
                  <a:sym typeface="Open Sans"/>
                </a:endParaRPr>
              </a:p>
            </p:txBody>
          </p:sp>
          <p:sp>
            <p:nvSpPr>
              <p:cNvPr id="1019" name="Google Shape;1019;gd97330e0d3_0_475"/>
              <p:cNvSpPr/>
              <p:nvPr/>
            </p:nvSpPr>
            <p:spPr>
              <a:xfrm>
                <a:off x="5122650" y="3974600"/>
                <a:ext cx="1068600" cy="4926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t>Polarity classifier</a:t>
                </a:r>
                <a:endParaRPr sz="1100"/>
              </a:p>
            </p:txBody>
          </p:sp>
          <p:sp>
            <p:nvSpPr>
              <p:cNvPr id="1020" name="Google Shape;1020;gd97330e0d3_0_475"/>
              <p:cNvSpPr/>
              <p:nvPr/>
            </p:nvSpPr>
            <p:spPr>
              <a:xfrm>
                <a:off x="5057300" y="4570225"/>
                <a:ext cx="1259700" cy="501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000"/>
                  <a:t>positive/negative  </a:t>
                </a:r>
                <a:r>
                  <a:rPr lang="es"/>
                  <a:t>    </a:t>
                </a:r>
                <a:endParaRPr b="1"/>
              </a:p>
            </p:txBody>
          </p:sp>
          <p:grpSp>
            <p:nvGrpSpPr>
              <p:cNvPr id="1021" name="Google Shape;1021;gd97330e0d3_0_475"/>
              <p:cNvGrpSpPr/>
              <p:nvPr/>
            </p:nvGrpSpPr>
            <p:grpSpPr>
              <a:xfrm>
                <a:off x="5824875" y="1321739"/>
                <a:ext cx="924000" cy="302998"/>
                <a:chOff x="5456925" y="3079775"/>
                <a:chExt cx="924000" cy="492600"/>
              </a:xfrm>
            </p:grpSpPr>
            <p:cxnSp>
              <p:nvCxnSpPr>
                <p:cNvPr id="1022" name="Google Shape;1022;gd97330e0d3_0_475"/>
                <p:cNvCxnSpPr/>
                <p:nvPr/>
              </p:nvCxnSpPr>
              <p:spPr>
                <a:xfrm>
                  <a:off x="5456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23" name="Google Shape;1023;gd97330e0d3_0_475"/>
                <p:cNvCxnSpPr/>
                <p:nvPr/>
              </p:nvCxnSpPr>
              <p:spPr>
                <a:xfrm>
                  <a:off x="56093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24" name="Google Shape;1024;gd97330e0d3_0_475"/>
                <p:cNvCxnSpPr/>
                <p:nvPr/>
              </p:nvCxnSpPr>
              <p:spPr>
                <a:xfrm>
                  <a:off x="57617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25" name="Google Shape;1025;gd97330e0d3_0_475"/>
                <p:cNvCxnSpPr/>
                <p:nvPr/>
              </p:nvCxnSpPr>
              <p:spPr>
                <a:xfrm>
                  <a:off x="59141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26" name="Google Shape;1026;gd97330e0d3_0_475"/>
                <p:cNvCxnSpPr/>
                <p:nvPr/>
              </p:nvCxnSpPr>
              <p:spPr>
                <a:xfrm>
                  <a:off x="60665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27" name="Google Shape;1027;gd97330e0d3_0_475"/>
                <p:cNvCxnSpPr/>
                <p:nvPr/>
              </p:nvCxnSpPr>
              <p:spPr>
                <a:xfrm>
                  <a:off x="6218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28" name="Google Shape;1028;gd97330e0d3_0_475"/>
                <p:cNvCxnSpPr/>
                <p:nvPr/>
              </p:nvCxnSpPr>
              <p:spPr>
                <a:xfrm>
                  <a:off x="6371325" y="3079775"/>
                  <a:ext cx="9600" cy="492600"/>
                </a:xfrm>
                <a:prstGeom prst="straightConnector1">
                  <a:avLst/>
                </a:prstGeom>
                <a:noFill/>
                <a:ln cap="flat" cmpd="sng" w="28575">
                  <a:solidFill>
                    <a:schemeClr val="dk1"/>
                  </a:solidFill>
                  <a:prstDash val="solid"/>
                  <a:round/>
                  <a:headEnd len="med" w="med" type="none"/>
                  <a:tailEnd len="med" w="med" type="triangle"/>
                </a:ln>
              </p:spPr>
            </p:cxnSp>
          </p:grpSp>
          <p:grpSp>
            <p:nvGrpSpPr>
              <p:cNvPr id="1029" name="Google Shape;1029;gd97330e0d3_0_475"/>
              <p:cNvGrpSpPr/>
              <p:nvPr/>
            </p:nvGrpSpPr>
            <p:grpSpPr>
              <a:xfrm>
                <a:off x="6908300" y="1321739"/>
                <a:ext cx="924000" cy="302998"/>
                <a:chOff x="5456925" y="3079775"/>
                <a:chExt cx="924000" cy="492600"/>
              </a:xfrm>
            </p:grpSpPr>
            <p:cxnSp>
              <p:nvCxnSpPr>
                <p:cNvPr id="1030" name="Google Shape;1030;gd97330e0d3_0_475"/>
                <p:cNvCxnSpPr/>
                <p:nvPr/>
              </p:nvCxnSpPr>
              <p:spPr>
                <a:xfrm>
                  <a:off x="5456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31" name="Google Shape;1031;gd97330e0d3_0_475"/>
                <p:cNvCxnSpPr/>
                <p:nvPr/>
              </p:nvCxnSpPr>
              <p:spPr>
                <a:xfrm>
                  <a:off x="56093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32" name="Google Shape;1032;gd97330e0d3_0_475"/>
                <p:cNvCxnSpPr/>
                <p:nvPr/>
              </p:nvCxnSpPr>
              <p:spPr>
                <a:xfrm>
                  <a:off x="57617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33" name="Google Shape;1033;gd97330e0d3_0_475"/>
                <p:cNvCxnSpPr/>
                <p:nvPr/>
              </p:nvCxnSpPr>
              <p:spPr>
                <a:xfrm>
                  <a:off x="59141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34" name="Google Shape;1034;gd97330e0d3_0_475"/>
                <p:cNvCxnSpPr/>
                <p:nvPr/>
              </p:nvCxnSpPr>
              <p:spPr>
                <a:xfrm>
                  <a:off x="60665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35" name="Google Shape;1035;gd97330e0d3_0_475"/>
                <p:cNvCxnSpPr/>
                <p:nvPr/>
              </p:nvCxnSpPr>
              <p:spPr>
                <a:xfrm>
                  <a:off x="6218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36" name="Google Shape;1036;gd97330e0d3_0_475"/>
                <p:cNvCxnSpPr/>
                <p:nvPr/>
              </p:nvCxnSpPr>
              <p:spPr>
                <a:xfrm>
                  <a:off x="6371325" y="3079775"/>
                  <a:ext cx="9600" cy="492600"/>
                </a:xfrm>
                <a:prstGeom prst="straightConnector1">
                  <a:avLst/>
                </a:prstGeom>
                <a:noFill/>
                <a:ln cap="flat" cmpd="sng" w="28575">
                  <a:solidFill>
                    <a:schemeClr val="dk1"/>
                  </a:solidFill>
                  <a:prstDash val="solid"/>
                  <a:round/>
                  <a:headEnd len="med" w="med" type="none"/>
                  <a:tailEnd len="med" w="med" type="triangle"/>
                </a:ln>
              </p:spPr>
            </p:cxnSp>
          </p:grpSp>
        </p:grpSp>
      </p:grpSp>
      <p:cxnSp>
        <p:nvCxnSpPr>
          <p:cNvPr id="1037" name="Google Shape;1037;gd97330e0d3_0_475"/>
          <p:cNvCxnSpPr/>
          <p:nvPr/>
        </p:nvCxnSpPr>
        <p:spPr>
          <a:xfrm flipH="1" rot="10800000">
            <a:off x="2690150" y="2017350"/>
            <a:ext cx="1184100" cy="19200"/>
          </a:xfrm>
          <a:prstGeom prst="straightConnector1">
            <a:avLst/>
          </a:prstGeom>
          <a:noFill/>
          <a:ln cap="flat" cmpd="sng" w="19050">
            <a:solidFill>
              <a:srgbClr val="FF0000"/>
            </a:solidFill>
            <a:prstDash val="solid"/>
            <a:round/>
            <a:headEnd len="med" w="med" type="none"/>
            <a:tailEnd len="med" w="med" type="none"/>
          </a:ln>
        </p:spPr>
      </p:cxnSp>
      <p:cxnSp>
        <p:nvCxnSpPr>
          <p:cNvPr id="1038" name="Google Shape;1038;gd97330e0d3_0_475"/>
          <p:cNvCxnSpPr/>
          <p:nvPr/>
        </p:nvCxnSpPr>
        <p:spPr>
          <a:xfrm flipH="1" rot="10800000">
            <a:off x="1694851" y="2973447"/>
            <a:ext cx="2103600" cy="30000"/>
          </a:xfrm>
          <a:prstGeom prst="straightConnector1">
            <a:avLst/>
          </a:prstGeom>
          <a:noFill/>
          <a:ln cap="flat" cmpd="sng" w="19050">
            <a:solidFill>
              <a:srgbClr val="FF0000"/>
            </a:solidFill>
            <a:prstDash val="solid"/>
            <a:round/>
            <a:headEnd len="med" w="med" type="none"/>
            <a:tailEnd len="med" w="med" type="none"/>
          </a:ln>
        </p:spPr>
      </p:cxnSp>
      <p:sp>
        <p:nvSpPr>
          <p:cNvPr id="1039" name="Google Shape;1039;gd97330e0d3_0_475"/>
          <p:cNvSpPr txBox="1"/>
          <p:nvPr/>
        </p:nvSpPr>
        <p:spPr>
          <a:xfrm>
            <a:off x="1364025" y="4556225"/>
            <a:ext cx="5456100" cy="63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040" name="Google Shape;1040;gd97330e0d3_0_475"/>
          <p:cNvCxnSpPr/>
          <p:nvPr/>
        </p:nvCxnSpPr>
        <p:spPr>
          <a:xfrm>
            <a:off x="1343175" y="4252025"/>
            <a:ext cx="0" cy="303000"/>
          </a:xfrm>
          <a:prstGeom prst="straightConnector1">
            <a:avLst/>
          </a:prstGeom>
          <a:noFill/>
          <a:ln cap="flat" cmpd="sng" w="19050">
            <a:solidFill>
              <a:schemeClr val="dk1"/>
            </a:solidFill>
            <a:prstDash val="solid"/>
            <a:round/>
            <a:headEnd len="med" w="med" type="none"/>
            <a:tailEnd len="med" w="med" type="triangle"/>
          </a:ln>
        </p:spPr>
      </p:cxnSp>
      <p:sp>
        <p:nvSpPr>
          <p:cNvPr id="1041" name="Google Shape;1041;gd97330e0d3_0_475"/>
          <p:cNvSpPr txBox="1"/>
          <p:nvPr/>
        </p:nvSpPr>
        <p:spPr>
          <a:xfrm>
            <a:off x="4942675" y="2320725"/>
            <a:ext cx="3637500" cy="19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042" name="Google Shape;1042;gd97330e0d3_0_475"/>
          <p:cNvSpPr txBox="1"/>
          <p:nvPr/>
        </p:nvSpPr>
        <p:spPr>
          <a:xfrm>
            <a:off x="4404675" y="2653275"/>
            <a:ext cx="3893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0000FF"/>
                </a:solidFill>
                <a:latin typeface="Open Sans"/>
                <a:ea typeface="Open Sans"/>
                <a:cs typeface="Open Sans"/>
                <a:sym typeface="Open Sans"/>
              </a:rPr>
              <a:t>What would you change to the sentiment </a:t>
            </a:r>
            <a:endParaRPr>
              <a:solidFill>
                <a:srgbClr val="0000FF"/>
              </a:solidFill>
              <a:latin typeface="Open Sans"/>
              <a:ea typeface="Open Sans"/>
              <a:cs typeface="Open Sans"/>
              <a:sym typeface="Open Sans"/>
            </a:endParaRPr>
          </a:p>
          <a:p>
            <a:pPr indent="0" lvl="0" marL="0" rtl="0" algn="l">
              <a:spcBef>
                <a:spcPts val="0"/>
              </a:spcBef>
              <a:spcAft>
                <a:spcPts val="0"/>
              </a:spcAft>
              <a:buNone/>
            </a:pPr>
            <a:r>
              <a:rPr lang="es">
                <a:solidFill>
                  <a:srgbClr val="0000FF"/>
                </a:solidFill>
                <a:latin typeface="Open Sans"/>
                <a:ea typeface="Open Sans"/>
                <a:cs typeface="Open Sans"/>
                <a:sym typeface="Open Sans"/>
              </a:rPr>
              <a:t>model to make it a dialogue system?</a:t>
            </a:r>
            <a:endParaRPr>
              <a:solidFill>
                <a:srgbClr val="0000FF"/>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1043" name="Google Shape;1043;gd97330e0d3_0_475"/>
          <p:cNvSpPr/>
          <p:nvPr/>
        </p:nvSpPr>
        <p:spPr>
          <a:xfrm>
            <a:off x="5361375" y="668725"/>
            <a:ext cx="3494016" cy="18944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Your Alexis system can perform the following</a:t>
            </a:r>
            <a:endParaRPr/>
          </a:p>
          <a:p>
            <a:pPr indent="-317500" lvl="0" marL="457200" rtl="0" algn="l">
              <a:spcBef>
                <a:spcPts val="0"/>
              </a:spcBef>
              <a:spcAft>
                <a:spcPts val="0"/>
              </a:spcAft>
              <a:buSzPts val="1400"/>
              <a:buAutoNum type="arabicPeriod"/>
            </a:pPr>
            <a:r>
              <a:rPr lang="es"/>
              <a:t>set the alarm</a:t>
            </a:r>
            <a:endParaRPr/>
          </a:p>
          <a:p>
            <a:pPr indent="-317500" lvl="0" marL="457200" rtl="0" algn="l">
              <a:spcBef>
                <a:spcPts val="0"/>
              </a:spcBef>
              <a:spcAft>
                <a:spcPts val="0"/>
              </a:spcAft>
              <a:buSzPts val="1400"/>
              <a:buAutoNum type="arabicPeriod"/>
            </a:pPr>
            <a:r>
              <a:rPr lang="es"/>
              <a:t>book a hotel, flight, restaurant</a:t>
            </a:r>
            <a:endParaRPr/>
          </a:p>
          <a:p>
            <a:pPr indent="-317500" lvl="0" marL="457200" rtl="0" algn="l">
              <a:spcBef>
                <a:spcPts val="0"/>
              </a:spcBef>
              <a:spcAft>
                <a:spcPts val="0"/>
              </a:spcAft>
              <a:buSzPts val="1400"/>
              <a:buAutoNum type="arabicPeriod"/>
            </a:pPr>
            <a:r>
              <a:rPr lang="es"/>
              <a:t>search on maps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gd97330e0d3_0_804"/>
          <p:cNvSpPr txBox="1"/>
          <p:nvPr>
            <p:ph type="title"/>
          </p:nvPr>
        </p:nvSpPr>
        <p:spPr>
          <a:xfrm>
            <a:off x="401075" y="-440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sz="3600"/>
              <a:t>Let’s build with BERT a dialogue system …  </a:t>
            </a:r>
            <a:endParaRPr sz="3600"/>
          </a:p>
        </p:txBody>
      </p:sp>
      <p:grpSp>
        <p:nvGrpSpPr>
          <p:cNvPr id="1049" name="Google Shape;1049;gd97330e0d3_0_804"/>
          <p:cNvGrpSpPr/>
          <p:nvPr/>
        </p:nvGrpSpPr>
        <p:grpSpPr>
          <a:xfrm>
            <a:off x="401075" y="668725"/>
            <a:ext cx="4467739" cy="4215193"/>
            <a:chOff x="4648638" y="572079"/>
            <a:chExt cx="4587001" cy="4500046"/>
          </a:xfrm>
        </p:grpSpPr>
        <p:grpSp>
          <p:nvGrpSpPr>
            <p:cNvPr id="1050" name="Google Shape;1050;gd97330e0d3_0_804"/>
            <p:cNvGrpSpPr/>
            <p:nvPr/>
          </p:nvGrpSpPr>
          <p:grpSpPr>
            <a:xfrm>
              <a:off x="7143600" y="2851175"/>
              <a:ext cx="924000" cy="492600"/>
              <a:chOff x="5456925" y="3079775"/>
              <a:chExt cx="924000" cy="492600"/>
            </a:xfrm>
          </p:grpSpPr>
          <p:cxnSp>
            <p:nvCxnSpPr>
              <p:cNvPr id="1051" name="Google Shape;1051;gd97330e0d3_0_804"/>
              <p:cNvCxnSpPr/>
              <p:nvPr/>
            </p:nvCxnSpPr>
            <p:spPr>
              <a:xfrm>
                <a:off x="5456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52" name="Google Shape;1052;gd97330e0d3_0_804"/>
              <p:cNvCxnSpPr/>
              <p:nvPr/>
            </p:nvCxnSpPr>
            <p:spPr>
              <a:xfrm>
                <a:off x="56093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53" name="Google Shape;1053;gd97330e0d3_0_804"/>
              <p:cNvCxnSpPr/>
              <p:nvPr/>
            </p:nvCxnSpPr>
            <p:spPr>
              <a:xfrm>
                <a:off x="57617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54" name="Google Shape;1054;gd97330e0d3_0_804"/>
              <p:cNvCxnSpPr/>
              <p:nvPr/>
            </p:nvCxnSpPr>
            <p:spPr>
              <a:xfrm>
                <a:off x="59141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55" name="Google Shape;1055;gd97330e0d3_0_804"/>
              <p:cNvCxnSpPr/>
              <p:nvPr/>
            </p:nvCxnSpPr>
            <p:spPr>
              <a:xfrm>
                <a:off x="60665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56" name="Google Shape;1056;gd97330e0d3_0_804"/>
              <p:cNvCxnSpPr/>
              <p:nvPr/>
            </p:nvCxnSpPr>
            <p:spPr>
              <a:xfrm>
                <a:off x="6218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57" name="Google Shape;1057;gd97330e0d3_0_804"/>
              <p:cNvCxnSpPr/>
              <p:nvPr/>
            </p:nvCxnSpPr>
            <p:spPr>
              <a:xfrm>
                <a:off x="6371325" y="3079775"/>
                <a:ext cx="9600" cy="492600"/>
              </a:xfrm>
              <a:prstGeom prst="straightConnector1">
                <a:avLst/>
              </a:prstGeom>
              <a:noFill/>
              <a:ln cap="flat" cmpd="sng" w="28575">
                <a:solidFill>
                  <a:schemeClr val="dk1"/>
                </a:solidFill>
                <a:prstDash val="solid"/>
                <a:round/>
                <a:headEnd len="med" w="med" type="none"/>
                <a:tailEnd len="med" w="med" type="triangle"/>
              </a:ln>
            </p:spPr>
          </p:cxnSp>
        </p:grpSp>
        <p:grpSp>
          <p:nvGrpSpPr>
            <p:cNvPr id="1058" name="Google Shape;1058;gd97330e0d3_0_804"/>
            <p:cNvGrpSpPr/>
            <p:nvPr/>
          </p:nvGrpSpPr>
          <p:grpSpPr>
            <a:xfrm>
              <a:off x="4648638" y="572079"/>
              <a:ext cx="4587001" cy="4500046"/>
              <a:chOff x="4648638" y="572079"/>
              <a:chExt cx="4587001" cy="4500046"/>
            </a:xfrm>
          </p:grpSpPr>
          <p:sp>
            <p:nvSpPr>
              <p:cNvPr id="1059" name="Google Shape;1059;gd97330e0d3_0_804"/>
              <p:cNvSpPr/>
              <p:nvPr/>
            </p:nvSpPr>
            <p:spPr>
              <a:xfrm>
                <a:off x="4648638" y="572079"/>
                <a:ext cx="4587000" cy="831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t>User:     Good morning Alexis.. </a:t>
                </a:r>
                <a:endParaRPr sz="1100"/>
              </a:p>
              <a:p>
                <a:pPr indent="0" lvl="0" marL="0" rtl="0" algn="l">
                  <a:spcBef>
                    <a:spcPts val="0"/>
                  </a:spcBef>
                  <a:spcAft>
                    <a:spcPts val="0"/>
                  </a:spcAft>
                  <a:buNone/>
                </a:pPr>
                <a:r>
                  <a:rPr lang="es" sz="1100"/>
                  <a:t>System: Good morning what can I do for you?</a:t>
                </a:r>
                <a:endParaRPr sz="1100"/>
              </a:p>
              <a:p>
                <a:pPr indent="0" lvl="0" marL="0" rtl="0" algn="l">
                  <a:spcBef>
                    <a:spcPts val="0"/>
                  </a:spcBef>
                  <a:spcAft>
                    <a:spcPts val="0"/>
                  </a:spcAft>
                  <a:buNone/>
                </a:pPr>
                <a:r>
                  <a:rPr lang="es" sz="1100"/>
                  <a:t>User:      Find a flight from Bilbao to Crete next Saturday at 15.00</a:t>
                </a:r>
                <a:endParaRPr sz="1100"/>
              </a:p>
            </p:txBody>
          </p:sp>
          <p:sp>
            <p:nvSpPr>
              <p:cNvPr id="1060" name="Google Shape;1060;gd97330e0d3_0_804"/>
              <p:cNvSpPr txBox="1"/>
              <p:nvPr/>
            </p:nvSpPr>
            <p:spPr>
              <a:xfrm>
                <a:off x="5020375" y="2298600"/>
                <a:ext cx="3419400" cy="54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a:t>BERT </a:t>
                </a:r>
                <a:r>
                  <a:rPr lang="es">
                    <a:solidFill>
                      <a:schemeClr val="dk1"/>
                    </a:solidFill>
                  </a:rPr>
                  <a:t>pretrained</a:t>
                </a:r>
                <a:r>
                  <a:rPr lang="es"/>
                  <a:t> language model</a:t>
                </a:r>
                <a:endParaRPr/>
              </a:p>
            </p:txBody>
          </p:sp>
          <p:sp>
            <p:nvSpPr>
              <p:cNvPr id="1061" name="Google Shape;1061;gd97330e0d3_0_804"/>
              <p:cNvSpPr/>
              <p:nvPr/>
            </p:nvSpPr>
            <p:spPr>
              <a:xfrm>
                <a:off x="4648638" y="1603813"/>
                <a:ext cx="4587000" cy="679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Bert vectorizer/tokenizer</a:t>
                </a:r>
                <a:endParaRPr/>
              </a:p>
              <a:p>
                <a:pPr indent="0" lvl="0" marL="0" rtl="0" algn="ctr">
                  <a:spcBef>
                    <a:spcPts val="0"/>
                  </a:spcBef>
                  <a:spcAft>
                    <a:spcPts val="0"/>
                  </a:spcAft>
                  <a:buClr>
                    <a:schemeClr val="dk1"/>
                  </a:buClr>
                  <a:buSzPts val="1100"/>
                  <a:buFont typeface="Arial"/>
                  <a:buNone/>
                </a:pPr>
                <a:r>
                  <a:rPr lang="es" sz="1200">
                    <a:solidFill>
                      <a:srgbClr val="474747"/>
                    </a:solidFill>
                  </a:rPr>
                  <a:t>[CLS] </a:t>
                </a:r>
                <a:r>
                  <a:rPr lang="es" sz="1100">
                    <a:solidFill>
                      <a:schemeClr val="dk1"/>
                    </a:solidFill>
                  </a:rPr>
                  <a:t>Find a flight from Bilbao to Crete next Saturday at 15.00 </a:t>
                </a:r>
                <a:r>
                  <a:rPr lang="es" sz="1100">
                    <a:solidFill>
                      <a:srgbClr val="474747"/>
                    </a:solidFill>
                  </a:rPr>
                  <a:t>[SEP]</a:t>
                </a:r>
                <a:endParaRPr sz="1200">
                  <a:solidFill>
                    <a:srgbClr val="474747"/>
                  </a:solidFill>
                </a:endParaRPr>
              </a:p>
              <a:p>
                <a:pPr indent="0" lvl="0" marL="0" rtl="0" algn="ctr">
                  <a:spcBef>
                    <a:spcPts val="0"/>
                  </a:spcBef>
                  <a:spcAft>
                    <a:spcPts val="0"/>
                  </a:spcAft>
                  <a:buNone/>
                </a:pPr>
                <a:r>
                  <a:t/>
                </a:r>
                <a:endParaRPr sz="1200">
                  <a:solidFill>
                    <a:srgbClr val="474747"/>
                  </a:solidFill>
                </a:endParaRPr>
              </a:p>
            </p:txBody>
          </p:sp>
          <p:cxnSp>
            <p:nvCxnSpPr>
              <p:cNvPr id="1062" name="Google Shape;1062;gd97330e0d3_0_804"/>
              <p:cNvCxnSpPr/>
              <p:nvPr/>
            </p:nvCxnSpPr>
            <p:spPr>
              <a:xfrm>
                <a:off x="5304525" y="2851175"/>
                <a:ext cx="0" cy="1142400"/>
              </a:xfrm>
              <a:prstGeom prst="straightConnector1">
                <a:avLst/>
              </a:prstGeom>
              <a:noFill/>
              <a:ln cap="flat" cmpd="sng" w="28575">
                <a:solidFill>
                  <a:schemeClr val="dk1"/>
                </a:solidFill>
                <a:prstDash val="solid"/>
                <a:round/>
                <a:headEnd len="med" w="med" type="none"/>
                <a:tailEnd len="med" w="med" type="triangle"/>
              </a:ln>
            </p:spPr>
          </p:cxnSp>
          <p:sp>
            <p:nvSpPr>
              <p:cNvPr id="1063" name="Google Shape;1063;gd97330e0d3_0_804"/>
              <p:cNvSpPr txBox="1"/>
              <p:nvPr/>
            </p:nvSpPr>
            <p:spPr>
              <a:xfrm>
                <a:off x="5397350" y="2906875"/>
                <a:ext cx="579600" cy="64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Open Sans"/>
                    <a:ea typeface="Open Sans"/>
                    <a:cs typeface="Open Sans"/>
                    <a:sym typeface="Open Sans"/>
                  </a:rPr>
                  <a:t>pooled output 768x1</a:t>
                </a:r>
                <a:endParaRPr sz="900">
                  <a:latin typeface="Open Sans"/>
                  <a:ea typeface="Open Sans"/>
                  <a:cs typeface="Open Sans"/>
                  <a:sym typeface="Open Sans"/>
                </a:endParaRPr>
              </a:p>
            </p:txBody>
          </p:sp>
          <p:grpSp>
            <p:nvGrpSpPr>
              <p:cNvPr id="1064" name="Google Shape;1064;gd97330e0d3_0_804"/>
              <p:cNvGrpSpPr/>
              <p:nvPr/>
            </p:nvGrpSpPr>
            <p:grpSpPr>
              <a:xfrm>
                <a:off x="6060175" y="2851175"/>
                <a:ext cx="924000" cy="492600"/>
                <a:chOff x="5456925" y="3079775"/>
                <a:chExt cx="924000" cy="492600"/>
              </a:xfrm>
            </p:grpSpPr>
            <p:cxnSp>
              <p:nvCxnSpPr>
                <p:cNvPr id="1065" name="Google Shape;1065;gd97330e0d3_0_804"/>
                <p:cNvCxnSpPr/>
                <p:nvPr/>
              </p:nvCxnSpPr>
              <p:spPr>
                <a:xfrm>
                  <a:off x="5456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66" name="Google Shape;1066;gd97330e0d3_0_804"/>
                <p:cNvCxnSpPr/>
                <p:nvPr/>
              </p:nvCxnSpPr>
              <p:spPr>
                <a:xfrm>
                  <a:off x="56093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67" name="Google Shape;1067;gd97330e0d3_0_804"/>
                <p:cNvCxnSpPr/>
                <p:nvPr/>
              </p:nvCxnSpPr>
              <p:spPr>
                <a:xfrm>
                  <a:off x="57617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68" name="Google Shape;1068;gd97330e0d3_0_804"/>
                <p:cNvCxnSpPr/>
                <p:nvPr/>
              </p:nvCxnSpPr>
              <p:spPr>
                <a:xfrm>
                  <a:off x="59141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69" name="Google Shape;1069;gd97330e0d3_0_804"/>
                <p:cNvCxnSpPr/>
                <p:nvPr/>
              </p:nvCxnSpPr>
              <p:spPr>
                <a:xfrm>
                  <a:off x="60665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70" name="Google Shape;1070;gd97330e0d3_0_804"/>
                <p:cNvCxnSpPr/>
                <p:nvPr/>
              </p:nvCxnSpPr>
              <p:spPr>
                <a:xfrm>
                  <a:off x="6218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71" name="Google Shape;1071;gd97330e0d3_0_804"/>
                <p:cNvCxnSpPr/>
                <p:nvPr/>
              </p:nvCxnSpPr>
              <p:spPr>
                <a:xfrm>
                  <a:off x="6371325" y="3079775"/>
                  <a:ext cx="9600" cy="492600"/>
                </a:xfrm>
                <a:prstGeom prst="straightConnector1">
                  <a:avLst/>
                </a:prstGeom>
                <a:noFill/>
                <a:ln cap="flat" cmpd="sng" w="28575">
                  <a:solidFill>
                    <a:schemeClr val="dk1"/>
                  </a:solidFill>
                  <a:prstDash val="solid"/>
                  <a:round/>
                  <a:headEnd len="med" w="med" type="none"/>
                  <a:tailEnd len="med" w="med" type="triangle"/>
                </a:ln>
              </p:spPr>
            </p:cxnSp>
          </p:grpSp>
          <p:sp>
            <p:nvSpPr>
              <p:cNvPr id="1072" name="Google Shape;1072;gd97330e0d3_0_804"/>
              <p:cNvSpPr txBox="1"/>
              <p:nvPr/>
            </p:nvSpPr>
            <p:spPr>
              <a:xfrm>
                <a:off x="5976950" y="3350050"/>
                <a:ext cx="1068600" cy="64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Open Sans"/>
                    <a:ea typeface="Open Sans"/>
                    <a:cs typeface="Open Sans"/>
                    <a:sym typeface="Open Sans"/>
                  </a:rPr>
                  <a:t>sequence output </a:t>
                </a:r>
                <a:endParaRPr sz="900">
                  <a:latin typeface="Open Sans"/>
                  <a:ea typeface="Open Sans"/>
                  <a:cs typeface="Open Sans"/>
                  <a:sym typeface="Open Sans"/>
                </a:endParaRPr>
              </a:p>
              <a:p>
                <a:pPr indent="0" lvl="0" marL="0" rtl="0" algn="l">
                  <a:spcBef>
                    <a:spcPts val="0"/>
                  </a:spcBef>
                  <a:spcAft>
                    <a:spcPts val="0"/>
                  </a:spcAft>
                  <a:buNone/>
                </a:pPr>
                <a:r>
                  <a:rPr lang="es" sz="900">
                    <a:latin typeface="Open Sans"/>
                    <a:ea typeface="Open Sans"/>
                    <a:cs typeface="Open Sans"/>
                    <a:sym typeface="Open Sans"/>
                  </a:rPr>
                  <a:t>768 x Input size</a:t>
                </a:r>
                <a:endParaRPr sz="900">
                  <a:latin typeface="Open Sans"/>
                  <a:ea typeface="Open Sans"/>
                  <a:cs typeface="Open Sans"/>
                  <a:sym typeface="Open Sans"/>
                </a:endParaRPr>
              </a:p>
            </p:txBody>
          </p:sp>
          <p:sp>
            <p:nvSpPr>
              <p:cNvPr id="1073" name="Google Shape;1073;gd97330e0d3_0_804"/>
              <p:cNvSpPr/>
              <p:nvPr/>
            </p:nvSpPr>
            <p:spPr>
              <a:xfrm>
                <a:off x="5122650" y="3974600"/>
                <a:ext cx="1068600" cy="4926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t>Polarity classifier</a:t>
                </a:r>
                <a:endParaRPr sz="1100"/>
              </a:p>
            </p:txBody>
          </p:sp>
          <p:sp>
            <p:nvSpPr>
              <p:cNvPr id="1074" name="Google Shape;1074;gd97330e0d3_0_804"/>
              <p:cNvSpPr/>
              <p:nvPr/>
            </p:nvSpPr>
            <p:spPr>
              <a:xfrm>
                <a:off x="5057300" y="4570225"/>
                <a:ext cx="1259700" cy="5019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000"/>
                  <a:t>positive/negative  </a:t>
                </a:r>
                <a:r>
                  <a:rPr lang="es"/>
                  <a:t>    </a:t>
                </a:r>
                <a:endParaRPr b="1"/>
              </a:p>
            </p:txBody>
          </p:sp>
          <p:grpSp>
            <p:nvGrpSpPr>
              <p:cNvPr id="1075" name="Google Shape;1075;gd97330e0d3_0_804"/>
              <p:cNvGrpSpPr/>
              <p:nvPr/>
            </p:nvGrpSpPr>
            <p:grpSpPr>
              <a:xfrm>
                <a:off x="5824875" y="1321739"/>
                <a:ext cx="924000" cy="302998"/>
                <a:chOff x="5456925" y="3079775"/>
                <a:chExt cx="924000" cy="492600"/>
              </a:xfrm>
            </p:grpSpPr>
            <p:cxnSp>
              <p:nvCxnSpPr>
                <p:cNvPr id="1076" name="Google Shape;1076;gd97330e0d3_0_804"/>
                <p:cNvCxnSpPr/>
                <p:nvPr/>
              </p:nvCxnSpPr>
              <p:spPr>
                <a:xfrm>
                  <a:off x="5456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77" name="Google Shape;1077;gd97330e0d3_0_804"/>
                <p:cNvCxnSpPr/>
                <p:nvPr/>
              </p:nvCxnSpPr>
              <p:spPr>
                <a:xfrm>
                  <a:off x="56093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78" name="Google Shape;1078;gd97330e0d3_0_804"/>
                <p:cNvCxnSpPr/>
                <p:nvPr/>
              </p:nvCxnSpPr>
              <p:spPr>
                <a:xfrm>
                  <a:off x="57617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79" name="Google Shape;1079;gd97330e0d3_0_804"/>
                <p:cNvCxnSpPr/>
                <p:nvPr/>
              </p:nvCxnSpPr>
              <p:spPr>
                <a:xfrm>
                  <a:off x="59141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80" name="Google Shape;1080;gd97330e0d3_0_804"/>
                <p:cNvCxnSpPr/>
                <p:nvPr/>
              </p:nvCxnSpPr>
              <p:spPr>
                <a:xfrm>
                  <a:off x="60665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81" name="Google Shape;1081;gd97330e0d3_0_804"/>
                <p:cNvCxnSpPr/>
                <p:nvPr/>
              </p:nvCxnSpPr>
              <p:spPr>
                <a:xfrm>
                  <a:off x="6218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82" name="Google Shape;1082;gd97330e0d3_0_804"/>
                <p:cNvCxnSpPr/>
                <p:nvPr/>
              </p:nvCxnSpPr>
              <p:spPr>
                <a:xfrm>
                  <a:off x="6371325" y="3079775"/>
                  <a:ext cx="9600" cy="492600"/>
                </a:xfrm>
                <a:prstGeom prst="straightConnector1">
                  <a:avLst/>
                </a:prstGeom>
                <a:noFill/>
                <a:ln cap="flat" cmpd="sng" w="28575">
                  <a:solidFill>
                    <a:schemeClr val="dk1"/>
                  </a:solidFill>
                  <a:prstDash val="solid"/>
                  <a:round/>
                  <a:headEnd len="med" w="med" type="none"/>
                  <a:tailEnd len="med" w="med" type="triangle"/>
                </a:ln>
              </p:spPr>
            </p:cxnSp>
          </p:grpSp>
          <p:grpSp>
            <p:nvGrpSpPr>
              <p:cNvPr id="1083" name="Google Shape;1083;gd97330e0d3_0_804"/>
              <p:cNvGrpSpPr/>
              <p:nvPr/>
            </p:nvGrpSpPr>
            <p:grpSpPr>
              <a:xfrm>
                <a:off x="6908300" y="1321739"/>
                <a:ext cx="924000" cy="302998"/>
                <a:chOff x="5456925" y="3079775"/>
                <a:chExt cx="924000" cy="492600"/>
              </a:xfrm>
            </p:grpSpPr>
            <p:cxnSp>
              <p:nvCxnSpPr>
                <p:cNvPr id="1084" name="Google Shape;1084;gd97330e0d3_0_804"/>
                <p:cNvCxnSpPr/>
                <p:nvPr/>
              </p:nvCxnSpPr>
              <p:spPr>
                <a:xfrm>
                  <a:off x="5456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85" name="Google Shape;1085;gd97330e0d3_0_804"/>
                <p:cNvCxnSpPr/>
                <p:nvPr/>
              </p:nvCxnSpPr>
              <p:spPr>
                <a:xfrm>
                  <a:off x="56093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86" name="Google Shape;1086;gd97330e0d3_0_804"/>
                <p:cNvCxnSpPr/>
                <p:nvPr/>
              </p:nvCxnSpPr>
              <p:spPr>
                <a:xfrm>
                  <a:off x="57617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87" name="Google Shape;1087;gd97330e0d3_0_804"/>
                <p:cNvCxnSpPr/>
                <p:nvPr/>
              </p:nvCxnSpPr>
              <p:spPr>
                <a:xfrm>
                  <a:off x="59141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88" name="Google Shape;1088;gd97330e0d3_0_804"/>
                <p:cNvCxnSpPr/>
                <p:nvPr/>
              </p:nvCxnSpPr>
              <p:spPr>
                <a:xfrm>
                  <a:off x="60665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89" name="Google Shape;1089;gd97330e0d3_0_804"/>
                <p:cNvCxnSpPr/>
                <p:nvPr/>
              </p:nvCxnSpPr>
              <p:spPr>
                <a:xfrm>
                  <a:off x="6218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090" name="Google Shape;1090;gd97330e0d3_0_804"/>
                <p:cNvCxnSpPr/>
                <p:nvPr/>
              </p:nvCxnSpPr>
              <p:spPr>
                <a:xfrm>
                  <a:off x="6371325" y="3079775"/>
                  <a:ext cx="9600" cy="492600"/>
                </a:xfrm>
                <a:prstGeom prst="straightConnector1">
                  <a:avLst/>
                </a:prstGeom>
                <a:noFill/>
                <a:ln cap="flat" cmpd="sng" w="28575">
                  <a:solidFill>
                    <a:schemeClr val="dk1"/>
                  </a:solidFill>
                  <a:prstDash val="solid"/>
                  <a:round/>
                  <a:headEnd len="med" w="med" type="none"/>
                  <a:tailEnd len="med" w="med" type="triangle"/>
                </a:ln>
              </p:spPr>
            </p:cxnSp>
          </p:grpSp>
        </p:grpSp>
      </p:grpSp>
      <p:cxnSp>
        <p:nvCxnSpPr>
          <p:cNvPr id="1091" name="Google Shape;1091;gd97330e0d3_0_804"/>
          <p:cNvCxnSpPr/>
          <p:nvPr/>
        </p:nvCxnSpPr>
        <p:spPr>
          <a:xfrm flipH="1" rot="10800000">
            <a:off x="1694851" y="2973447"/>
            <a:ext cx="2103600" cy="30000"/>
          </a:xfrm>
          <a:prstGeom prst="straightConnector1">
            <a:avLst/>
          </a:prstGeom>
          <a:noFill/>
          <a:ln cap="flat" cmpd="sng" w="19050">
            <a:solidFill>
              <a:srgbClr val="FF0000"/>
            </a:solidFill>
            <a:prstDash val="solid"/>
            <a:round/>
            <a:headEnd len="med" w="med" type="none"/>
            <a:tailEnd len="med" w="med" type="none"/>
          </a:ln>
        </p:spPr>
      </p:cxnSp>
      <p:sp>
        <p:nvSpPr>
          <p:cNvPr id="1092" name="Google Shape;1092;gd97330e0d3_0_804"/>
          <p:cNvSpPr txBox="1"/>
          <p:nvPr/>
        </p:nvSpPr>
        <p:spPr>
          <a:xfrm>
            <a:off x="1364025" y="4556225"/>
            <a:ext cx="5456100" cy="63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093" name="Google Shape;1093;gd97330e0d3_0_804"/>
          <p:cNvCxnSpPr/>
          <p:nvPr/>
        </p:nvCxnSpPr>
        <p:spPr>
          <a:xfrm>
            <a:off x="1343175" y="4252025"/>
            <a:ext cx="0" cy="303000"/>
          </a:xfrm>
          <a:prstGeom prst="straightConnector1">
            <a:avLst/>
          </a:prstGeom>
          <a:noFill/>
          <a:ln cap="flat" cmpd="sng" w="19050">
            <a:solidFill>
              <a:schemeClr val="dk1"/>
            </a:solidFill>
            <a:prstDash val="solid"/>
            <a:round/>
            <a:headEnd len="med" w="med" type="none"/>
            <a:tailEnd len="med" w="med" type="triangle"/>
          </a:ln>
        </p:spPr>
      </p:cxnSp>
      <p:sp>
        <p:nvSpPr>
          <p:cNvPr id="1094" name="Google Shape;1094;gd97330e0d3_0_804"/>
          <p:cNvSpPr txBox="1"/>
          <p:nvPr/>
        </p:nvSpPr>
        <p:spPr>
          <a:xfrm>
            <a:off x="4942675" y="2320725"/>
            <a:ext cx="3637500" cy="19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095" name="Google Shape;1095;gd97330e0d3_0_804"/>
          <p:cNvSpPr txBox="1"/>
          <p:nvPr/>
        </p:nvSpPr>
        <p:spPr>
          <a:xfrm>
            <a:off x="4404675" y="2653275"/>
            <a:ext cx="3893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0000FF"/>
                </a:solidFill>
                <a:latin typeface="Open Sans"/>
                <a:ea typeface="Open Sans"/>
                <a:cs typeface="Open Sans"/>
                <a:sym typeface="Open Sans"/>
              </a:rPr>
              <a:t>What would you change to the sentiment </a:t>
            </a:r>
            <a:endParaRPr>
              <a:solidFill>
                <a:srgbClr val="0000FF"/>
              </a:solidFill>
              <a:latin typeface="Open Sans"/>
              <a:ea typeface="Open Sans"/>
              <a:cs typeface="Open Sans"/>
              <a:sym typeface="Open Sans"/>
            </a:endParaRPr>
          </a:p>
          <a:p>
            <a:pPr indent="0" lvl="0" marL="0" rtl="0" algn="l">
              <a:spcBef>
                <a:spcPts val="0"/>
              </a:spcBef>
              <a:spcAft>
                <a:spcPts val="0"/>
              </a:spcAft>
              <a:buNone/>
            </a:pPr>
            <a:r>
              <a:rPr lang="es">
                <a:solidFill>
                  <a:srgbClr val="0000FF"/>
                </a:solidFill>
                <a:latin typeface="Open Sans"/>
                <a:ea typeface="Open Sans"/>
                <a:cs typeface="Open Sans"/>
                <a:sym typeface="Open Sans"/>
              </a:rPr>
              <a:t>model to make it a dialogue system?</a:t>
            </a:r>
            <a:endParaRPr>
              <a:solidFill>
                <a:srgbClr val="0000FF"/>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1096" name="Google Shape;1096;gd97330e0d3_0_804"/>
          <p:cNvSpPr/>
          <p:nvPr/>
        </p:nvSpPr>
        <p:spPr>
          <a:xfrm>
            <a:off x="5361375" y="668725"/>
            <a:ext cx="3494016" cy="18944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Your Alexis system can perform the following</a:t>
            </a:r>
            <a:endParaRPr/>
          </a:p>
          <a:p>
            <a:pPr indent="-317500" lvl="0" marL="457200" rtl="0" algn="l">
              <a:spcBef>
                <a:spcPts val="0"/>
              </a:spcBef>
              <a:spcAft>
                <a:spcPts val="0"/>
              </a:spcAft>
              <a:buSzPts val="1400"/>
              <a:buAutoNum type="arabicPeriod"/>
            </a:pPr>
            <a:r>
              <a:rPr lang="es"/>
              <a:t>set the alarm</a:t>
            </a:r>
            <a:endParaRPr/>
          </a:p>
          <a:p>
            <a:pPr indent="-317500" lvl="0" marL="457200" rtl="0" algn="l">
              <a:spcBef>
                <a:spcPts val="0"/>
              </a:spcBef>
              <a:spcAft>
                <a:spcPts val="0"/>
              </a:spcAft>
              <a:buSzPts val="1400"/>
              <a:buAutoNum type="arabicPeriod"/>
            </a:pPr>
            <a:r>
              <a:rPr lang="es"/>
              <a:t>book a hotel, flight, restaurant</a:t>
            </a:r>
            <a:endParaRPr/>
          </a:p>
          <a:p>
            <a:pPr indent="-317500" lvl="0" marL="457200" rtl="0" algn="l">
              <a:spcBef>
                <a:spcPts val="0"/>
              </a:spcBef>
              <a:spcAft>
                <a:spcPts val="0"/>
              </a:spcAft>
              <a:buSzPts val="1400"/>
              <a:buAutoNum type="arabicPeriod"/>
            </a:pPr>
            <a:r>
              <a:rPr lang="es"/>
              <a:t>search on maps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gd97330e0d3_0_751"/>
          <p:cNvSpPr txBox="1"/>
          <p:nvPr>
            <p:ph type="title"/>
          </p:nvPr>
        </p:nvSpPr>
        <p:spPr>
          <a:xfrm>
            <a:off x="401075" y="-440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sz="3600"/>
              <a:t>Let’s build with BERT a dialogue system …  </a:t>
            </a:r>
            <a:endParaRPr sz="3600"/>
          </a:p>
        </p:txBody>
      </p:sp>
      <p:grpSp>
        <p:nvGrpSpPr>
          <p:cNvPr id="1102" name="Google Shape;1102;gd97330e0d3_0_751"/>
          <p:cNvGrpSpPr/>
          <p:nvPr/>
        </p:nvGrpSpPr>
        <p:grpSpPr>
          <a:xfrm>
            <a:off x="401076" y="668725"/>
            <a:ext cx="4467738" cy="4215193"/>
            <a:chOff x="4648638" y="572079"/>
            <a:chExt cx="4587000" cy="4500046"/>
          </a:xfrm>
        </p:grpSpPr>
        <p:grpSp>
          <p:nvGrpSpPr>
            <p:cNvPr id="1103" name="Google Shape;1103;gd97330e0d3_0_751"/>
            <p:cNvGrpSpPr/>
            <p:nvPr/>
          </p:nvGrpSpPr>
          <p:grpSpPr>
            <a:xfrm>
              <a:off x="7143600" y="2851175"/>
              <a:ext cx="924000" cy="492600"/>
              <a:chOff x="5456925" y="3079775"/>
              <a:chExt cx="924000" cy="492600"/>
            </a:xfrm>
          </p:grpSpPr>
          <p:cxnSp>
            <p:nvCxnSpPr>
              <p:cNvPr id="1104" name="Google Shape;1104;gd97330e0d3_0_751"/>
              <p:cNvCxnSpPr/>
              <p:nvPr/>
            </p:nvCxnSpPr>
            <p:spPr>
              <a:xfrm>
                <a:off x="5456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05" name="Google Shape;1105;gd97330e0d3_0_751"/>
              <p:cNvCxnSpPr/>
              <p:nvPr/>
            </p:nvCxnSpPr>
            <p:spPr>
              <a:xfrm>
                <a:off x="56093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06" name="Google Shape;1106;gd97330e0d3_0_751"/>
              <p:cNvCxnSpPr/>
              <p:nvPr/>
            </p:nvCxnSpPr>
            <p:spPr>
              <a:xfrm>
                <a:off x="57617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07" name="Google Shape;1107;gd97330e0d3_0_751"/>
              <p:cNvCxnSpPr/>
              <p:nvPr/>
            </p:nvCxnSpPr>
            <p:spPr>
              <a:xfrm>
                <a:off x="59141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08" name="Google Shape;1108;gd97330e0d3_0_751"/>
              <p:cNvCxnSpPr/>
              <p:nvPr/>
            </p:nvCxnSpPr>
            <p:spPr>
              <a:xfrm>
                <a:off x="60665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09" name="Google Shape;1109;gd97330e0d3_0_751"/>
              <p:cNvCxnSpPr/>
              <p:nvPr/>
            </p:nvCxnSpPr>
            <p:spPr>
              <a:xfrm>
                <a:off x="6218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10" name="Google Shape;1110;gd97330e0d3_0_751"/>
              <p:cNvCxnSpPr/>
              <p:nvPr/>
            </p:nvCxnSpPr>
            <p:spPr>
              <a:xfrm>
                <a:off x="6371325" y="3079775"/>
                <a:ext cx="9600" cy="492600"/>
              </a:xfrm>
              <a:prstGeom prst="straightConnector1">
                <a:avLst/>
              </a:prstGeom>
              <a:noFill/>
              <a:ln cap="flat" cmpd="sng" w="28575">
                <a:solidFill>
                  <a:schemeClr val="dk1"/>
                </a:solidFill>
                <a:prstDash val="solid"/>
                <a:round/>
                <a:headEnd len="med" w="med" type="none"/>
                <a:tailEnd len="med" w="med" type="triangle"/>
              </a:ln>
            </p:spPr>
          </p:cxnSp>
        </p:grpSp>
        <p:grpSp>
          <p:nvGrpSpPr>
            <p:cNvPr id="1111" name="Google Shape;1111;gd97330e0d3_0_751"/>
            <p:cNvGrpSpPr/>
            <p:nvPr/>
          </p:nvGrpSpPr>
          <p:grpSpPr>
            <a:xfrm>
              <a:off x="4648638" y="572079"/>
              <a:ext cx="4587000" cy="4500046"/>
              <a:chOff x="4648638" y="572079"/>
              <a:chExt cx="4587000" cy="4500046"/>
            </a:xfrm>
          </p:grpSpPr>
          <p:sp>
            <p:nvSpPr>
              <p:cNvPr id="1112" name="Google Shape;1112;gd97330e0d3_0_751"/>
              <p:cNvSpPr/>
              <p:nvPr/>
            </p:nvSpPr>
            <p:spPr>
              <a:xfrm>
                <a:off x="4648638" y="572079"/>
                <a:ext cx="4587000" cy="831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t>User:     Good morning Alexis.. </a:t>
                </a:r>
                <a:endParaRPr sz="1100"/>
              </a:p>
              <a:p>
                <a:pPr indent="0" lvl="0" marL="0" rtl="0" algn="l">
                  <a:spcBef>
                    <a:spcPts val="0"/>
                  </a:spcBef>
                  <a:spcAft>
                    <a:spcPts val="0"/>
                  </a:spcAft>
                  <a:buNone/>
                </a:pPr>
                <a:r>
                  <a:rPr lang="es" sz="1100"/>
                  <a:t>System: Good morning what can I do for you?</a:t>
                </a:r>
                <a:endParaRPr sz="1100"/>
              </a:p>
              <a:p>
                <a:pPr indent="0" lvl="0" marL="0" rtl="0" algn="l">
                  <a:spcBef>
                    <a:spcPts val="0"/>
                  </a:spcBef>
                  <a:spcAft>
                    <a:spcPts val="0"/>
                  </a:spcAft>
                  <a:buNone/>
                </a:pPr>
                <a:r>
                  <a:rPr lang="es" sz="1100"/>
                  <a:t>User:      Find a flight from Bilbao to Crete next Saturday at 15.00</a:t>
                </a:r>
                <a:endParaRPr sz="1100"/>
              </a:p>
            </p:txBody>
          </p:sp>
          <p:sp>
            <p:nvSpPr>
              <p:cNvPr id="1113" name="Google Shape;1113;gd97330e0d3_0_751"/>
              <p:cNvSpPr txBox="1"/>
              <p:nvPr/>
            </p:nvSpPr>
            <p:spPr>
              <a:xfrm>
                <a:off x="5020375" y="2298600"/>
                <a:ext cx="3419400" cy="54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a:t>BERT </a:t>
                </a:r>
                <a:r>
                  <a:rPr lang="es">
                    <a:solidFill>
                      <a:schemeClr val="dk1"/>
                    </a:solidFill>
                  </a:rPr>
                  <a:t>pretrained</a:t>
                </a:r>
                <a:r>
                  <a:rPr lang="es"/>
                  <a:t> language model</a:t>
                </a:r>
                <a:endParaRPr/>
              </a:p>
            </p:txBody>
          </p:sp>
          <p:cxnSp>
            <p:nvCxnSpPr>
              <p:cNvPr id="1114" name="Google Shape;1114;gd97330e0d3_0_751"/>
              <p:cNvCxnSpPr/>
              <p:nvPr/>
            </p:nvCxnSpPr>
            <p:spPr>
              <a:xfrm>
                <a:off x="5304525" y="2851175"/>
                <a:ext cx="0" cy="1142400"/>
              </a:xfrm>
              <a:prstGeom prst="straightConnector1">
                <a:avLst/>
              </a:prstGeom>
              <a:noFill/>
              <a:ln cap="flat" cmpd="sng" w="28575">
                <a:solidFill>
                  <a:schemeClr val="dk1"/>
                </a:solidFill>
                <a:prstDash val="solid"/>
                <a:round/>
                <a:headEnd len="med" w="med" type="none"/>
                <a:tailEnd len="med" w="med" type="triangle"/>
              </a:ln>
            </p:spPr>
          </p:cxnSp>
          <p:sp>
            <p:nvSpPr>
              <p:cNvPr id="1115" name="Google Shape;1115;gd97330e0d3_0_751"/>
              <p:cNvSpPr txBox="1"/>
              <p:nvPr/>
            </p:nvSpPr>
            <p:spPr>
              <a:xfrm>
                <a:off x="5397350" y="2906875"/>
                <a:ext cx="579600" cy="64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Open Sans"/>
                    <a:ea typeface="Open Sans"/>
                    <a:cs typeface="Open Sans"/>
                    <a:sym typeface="Open Sans"/>
                  </a:rPr>
                  <a:t>pooled output 768x1</a:t>
                </a:r>
                <a:endParaRPr sz="900">
                  <a:latin typeface="Open Sans"/>
                  <a:ea typeface="Open Sans"/>
                  <a:cs typeface="Open Sans"/>
                  <a:sym typeface="Open Sans"/>
                </a:endParaRPr>
              </a:p>
            </p:txBody>
          </p:sp>
          <p:grpSp>
            <p:nvGrpSpPr>
              <p:cNvPr id="1116" name="Google Shape;1116;gd97330e0d3_0_751"/>
              <p:cNvGrpSpPr/>
              <p:nvPr/>
            </p:nvGrpSpPr>
            <p:grpSpPr>
              <a:xfrm>
                <a:off x="6060175" y="2851175"/>
                <a:ext cx="924000" cy="492600"/>
                <a:chOff x="5456925" y="3079775"/>
                <a:chExt cx="924000" cy="492600"/>
              </a:xfrm>
            </p:grpSpPr>
            <p:cxnSp>
              <p:nvCxnSpPr>
                <p:cNvPr id="1117" name="Google Shape;1117;gd97330e0d3_0_751"/>
                <p:cNvCxnSpPr/>
                <p:nvPr/>
              </p:nvCxnSpPr>
              <p:spPr>
                <a:xfrm>
                  <a:off x="5456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18" name="Google Shape;1118;gd97330e0d3_0_751"/>
                <p:cNvCxnSpPr/>
                <p:nvPr/>
              </p:nvCxnSpPr>
              <p:spPr>
                <a:xfrm>
                  <a:off x="56093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19" name="Google Shape;1119;gd97330e0d3_0_751"/>
                <p:cNvCxnSpPr/>
                <p:nvPr/>
              </p:nvCxnSpPr>
              <p:spPr>
                <a:xfrm>
                  <a:off x="57617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20" name="Google Shape;1120;gd97330e0d3_0_751"/>
                <p:cNvCxnSpPr/>
                <p:nvPr/>
              </p:nvCxnSpPr>
              <p:spPr>
                <a:xfrm>
                  <a:off x="59141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21" name="Google Shape;1121;gd97330e0d3_0_751"/>
                <p:cNvCxnSpPr/>
                <p:nvPr/>
              </p:nvCxnSpPr>
              <p:spPr>
                <a:xfrm>
                  <a:off x="60665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22" name="Google Shape;1122;gd97330e0d3_0_751"/>
                <p:cNvCxnSpPr/>
                <p:nvPr/>
              </p:nvCxnSpPr>
              <p:spPr>
                <a:xfrm>
                  <a:off x="6218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23" name="Google Shape;1123;gd97330e0d3_0_751"/>
                <p:cNvCxnSpPr/>
                <p:nvPr/>
              </p:nvCxnSpPr>
              <p:spPr>
                <a:xfrm>
                  <a:off x="6371325" y="3079775"/>
                  <a:ext cx="9600" cy="492600"/>
                </a:xfrm>
                <a:prstGeom prst="straightConnector1">
                  <a:avLst/>
                </a:prstGeom>
                <a:noFill/>
                <a:ln cap="flat" cmpd="sng" w="28575">
                  <a:solidFill>
                    <a:schemeClr val="dk1"/>
                  </a:solidFill>
                  <a:prstDash val="solid"/>
                  <a:round/>
                  <a:headEnd len="med" w="med" type="none"/>
                  <a:tailEnd len="med" w="med" type="triangle"/>
                </a:ln>
              </p:spPr>
            </p:cxnSp>
          </p:grpSp>
          <p:sp>
            <p:nvSpPr>
              <p:cNvPr id="1124" name="Google Shape;1124;gd97330e0d3_0_751"/>
              <p:cNvSpPr txBox="1"/>
              <p:nvPr/>
            </p:nvSpPr>
            <p:spPr>
              <a:xfrm>
                <a:off x="5976950" y="3350050"/>
                <a:ext cx="1068600" cy="64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Open Sans"/>
                    <a:ea typeface="Open Sans"/>
                    <a:cs typeface="Open Sans"/>
                    <a:sym typeface="Open Sans"/>
                  </a:rPr>
                  <a:t>sequence output </a:t>
                </a:r>
                <a:endParaRPr sz="900">
                  <a:latin typeface="Open Sans"/>
                  <a:ea typeface="Open Sans"/>
                  <a:cs typeface="Open Sans"/>
                  <a:sym typeface="Open Sans"/>
                </a:endParaRPr>
              </a:p>
              <a:p>
                <a:pPr indent="0" lvl="0" marL="0" rtl="0" algn="l">
                  <a:spcBef>
                    <a:spcPts val="0"/>
                  </a:spcBef>
                  <a:spcAft>
                    <a:spcPts val="0"/>
                  </a:spcAft>
                  <a:buNone/>
                </a:pPr>
                <a:r>
                  <a:rPr lang="es" sz="900">
                    <a:latin typeface="Open Sans"/>
                    <a:ea typeface="Open Sans"/>
                    <a:cs typeface="Open Sans"/>
                    <a:sym typeface="Open Sans"/>
                  </a:rPr>
                  <a:t>768 x Input size</a:t>
                </a:r>
                <a:endParaRPr sz="900">
                  <a:latin typeface="Open Sans"/>
                  <a:ea typeface="Open Sans"/>
                  <a:cs typeface="Open Sans"/>
                  <a:sym typeface="Open Sans"/>
                </a:endParaRPr>
              </a:p>
            </p:txBody>
          </p:sp>
          <p:sp>
            <p:nvSpPr>
              <p:cNvPr id="1125" name="Google Shape;1125;gd97330e0d3_0_751"/>
              <p:cNvSpPr/>
              <p:nvPr/>
            </p:nvSpPr>
            <p:spPr>
              <a:xfrm>
                <a:off x="5122650" y="3974600"/>
                <a:ext cx="1068600" cy="492600"/>
              </a:xfrm>
              <a:prstGeom prst="rect">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t>Domain</a:t>
                </a:r>
                <a:r>
                  <a:rPr lang="es" sz="1100"/>
                  <a:t> classifier</a:t>
                </a:r>
                <a:endParaRPr sz="1100"/>
              </a:p>
            </p:txBody>
          </p:sp>
          <p:sp>
            <p:nvSpPr>
              <p:cNvPr id="1126" name="Google Shape;1126;gd97330e0d3_0_751"/>
              <p:cNvSpPr/>
              <p:nvPr/>
            </p:nvSpPr>
            <p:spPr>
              <a:xfrm>
                <a:off x="5057300" y="4570225"/>
                <a:ext cx="1259700" cy="5019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000"/>
                  <a:t>book_a_flight</a:t>
                </a:r>
                <a:r>
                  <a:rPr lang="es" sz="1000"/>
                  <a:t> </a:t>
                </a:r>
                <a:r>
                  <a:rPr lang="es"/>
                  <a:t>    </a:t>
                </a:r>
                <a:endParaRPr b="1"/>
              </a:p>
            </p:txBody>
          </p:sp>
          <p:grpSp>
            <p:nvGrpSpPr>
              <p:cNvPr id="1127" name="Google Shape;1127;gd97330e0d3_0_751"/>
              <p:cNvGrpSpPr/>
              <p:nvPr/>
            </p:nvGrpSpPr>
            <p:grpSpPr>
              <a:xfrm>
                <a:off x="5824875" y="1321739"/>
                <a:ext cx="924000" cy="302998"/>
                <a:chOff x="5456925" y="3079775"/>
                <a:chExt cx="924000" cy="492600"/>
              </a:xfrm>
            </p:grpSpPr>
            <p:cxnSp>
              <p:nvCxnSpPr>
                <p:cNvPr id="1128" name="Google Shape;1128;gd97330e0d3_0_751"/>
                <p:cNvCxnSpPr/>
                <p:nvPr/>
              </p:nvCxnSpPr>
              <p:spPr>
                <a:xfrm>
                  <a:off x="5456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29" name="Google Shape;1129;gd97330e0d3_0_751"/>
                <p:cNvCxnSpPr/>
                <p:nvPr/>
              </p:nvCxnSpPr>
              <p:spPr>
                <a:xfrm>
                  <a:off x="56093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30" name="Google Shape;1130;gd97330e0d3_0_751"/>
                <p:cNvCxnSpPr/>
                <p:nvPr/>
              </p:nvCxnSpPr>
              <p:spPr>
                <a:xfrm>
                  <a:off x="57617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31" name="Google Shape;1131;gd97330e0d3_0_751"/>
                <p:cNvCxnSpPr/>
                <p:nvPr/>
              </p:nvCxnSpPr>
              <p:spPr>
                <a:xfrm>
                  <a:off x="59141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32" name="Google Shape;1132;gd97330e0d3_0_751"/>
                <p:cNvCxnSpPr/>
                <p:nvPr/>
              </p:nvCxnSpPr>
              <p:spPr>
                <a:xfrm>
                  <a:off x="60665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33" name="Google Shape;1133;gd97330e0d3_0_751"/>
                <p:cNvCxnSpPr/>
                <p:nvPr/>
              </p:nvCxnSpPr>
              <p:spPr>
                <a:xfrm>
                  <a:off x="6218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34" name="Google Shape;1134;gd97330e0d3_0_751"/>
                <p:cNvCxnSpPr/>
                <p:nvPr/>
              </p:nvCxnSpPr>
              <p:spPr>
                <a:xfrm>
                  <a:off x="6371325" y="3079775"/>
                  <a:ext cx="9600" cy="492600"/>
                </a:xfrm>
                <a:prstGeom prst="straightConnector1">
                  <a:avLst/>
                </a:prstGeom>
                <a:noFill/>
                <a:ln cap="flat" cmpd="sng" w="28575">
                  <a:solidFill>
                    <a:schemeClr val="dk1"/>
                  </a:solidFill>
                  <a:prstDash val="solid"/>
                  <a:round/>
                  <a:headEnd len="med" w="med" type="none"/>
                  <a:tailEnd len="med" w="med" type="triangle"/>
                </a:ln>
              </p:spPr>
            </p:cxnSp>
          </p:grpSp>
          <p:grpSp>
            <p:nvGrpSpPr>
              <p:cNvPr id="1135" name="Google Shape;1135;gd97330e0d3_0_751"/>
              <p:cNvGrpSpPr/>
              <p:nvPr/>
            </p:nvGrpSpPr>
            <p:grpSpPr>
              <a:xfrm>
                <a:off x="6908300" y="1321739"/>
                <a:ext cx="924000" cy="302998"/>
                <a:chOff x="5456925" y="3079775"/>
                <a:chExt cx="924000" cy="492600"/>
              </a:xfrm>
            </p:grpSpPr>
            <p:cxnSp>
              <p:nvCxnSpPr>
                <p:cNvPr id="1136" name="Google Shape;1136;gd97330e0d3_0_751"/>
                <p:cNvCxnSpPr/>
                <p:nvPr/>
              </p:nvCxnSpPr>
              <p:spPr>
                <a:xfrm>
                  <a:off x="5456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37" name="Google Shape;1137;gd97330e0d3_0_751"/>
                <p:cNvCxnSpPr/>
                <p:nvPr/>
              </p:nvCxnSpPr>
              <p:spPr>
                <a:xfrm>
                  <a:off x="56093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38" name="Google Shape;1138;gd97330e0d3_0_751"/>
                <p:cNvCxnSpPr/>
                <p:nvPr/>
              </p:nvCxnSpPr>
              <p:spPr>
                <a:xfrm>
                  <a:off x="57617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39" name="Google Shape;1139;gd97330e0d3_0_751"/>
                <p:cNvCxnSpPr/>
                <p:nvPr/>
              </p:nvCxnSpPr>
              <p:spPr>
                <a:xfrm>
                  <a:off x="59141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40" name="Google Shape;1140;gd97330e0d3_0_751"/>
                <p:cNvCxnSpPr/>
                <p:nvPr/>
              </p:nvCxnSpPr>
              <p:spPr>
                <a:xfrm>
                  <a:off x="60665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41" name="Google Shape;1141;gd97330e0d3_0_751"/>
                <p:cNvCxnSpPr/>
                <p:nvPr/>
              </p:nvCxnSpPr>
              <p:spPr>
                <a:xfrm>
                  <a:off x="6218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42" name="Google Shape;1142;gd97330e0d3_0_751"/>
                <p:cNvCxnSpPr/>
                <p:nvPr/>
              </p:nvCxnSpPr>
              <p:spPr>
                <a:xfrm>
                  <a:off x="6371325" y="3079775"/>
                  <a:ext cx="9600" cy="492600"/>
                </a:xfrm>
                <a:prstGeom prst="straightConnector1">
                  <a:avLst/>
                </a:prstGeom>
                <a:noFill/>
                <a:ln cap="flat" cmpd="sng" w="28575">
                  <a:solidFill>
                    <a:schemeClr val="dk1"/>
                  </a:solidFill>
                  <a:prstDash val="solid"/>
                  <a:round/>
                  <a:headEnd len="med" w="med" type="none"/>
                  <a:tailEnd len="med" w="med" type="triangle"/>
                </a:ln>
              </p:spPr>
            </p:cxnSp>
          </p:grpSp>
        </p:grpSp>
      </p:grpSp>
      <p:cxnSp>
        <p:nvCxnSpPr>
          <p:cNvPr id="1143" name="Google Shape;1143;gd97330e0d3_0_751"/>
          <p:cNvCxnSpPr/>
          <p:nvPr/>
        </p:nvCxnSpPr>
        <p:spPr>
          <a:xfrm flipH="1" rot="10800000">
            <a:off x="1694851" y="2973447"/>
            <a:ext cx="2103600" cy="30000"/>
          </a:xfrm>
          <a:prstGeom prst="straightConnector1">
            <a:avLst/>
          </a:prstGeom>
          <a:noFill/>
          <a:ln cap="flat" cmpd="sng" w="19050">
            <a:solidFill>
              <a:srgbClr val="FF0000"/>
            </a:solidFill>
            <a:prstDash val="solid"/>
            <a:round/>
            <a:headEnd len="med" w="med" type="none"/>
            <a:tailEnd len="med" w="med" type="none"/>
          </a:ln>
        </p:spPr>
      </p:cxnSp>
      <p:sp>
        <p:nvSpPr>
          <p:cNvPr id="1144" name="Google Shape;1144;gd97330e0d3_0_751"/>
          <p:cNvSpPr txBox="1"/>
          <p:nvPr/>
        </p:nvSpPr>
        <p:spPr>
          <a:xfrm>
            <a:off x="1364025" y="4556225"/>
            <a:ext cx="5456100" cy="63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145" name="Google Shape;1145;gd97330e0d3_0_751"/>
          <p:cNvCxnSpPr/>
          <p:nvPr/>
        </p:nvCxnSpPr>
        <p:spPr>
          <a:xfrm>
            <a:off x="1343175" y="4252025"/>
            <a:ext cx="0" cy="303000"/>
          </a:xfrm>
          <a:prstGeom prst="straightConnector1">
            <a:avLst/>
          </a:prstGeom>
          <a:noFill/>
          <a:ln cap="flat" cmpd="sng" w="19050">
            <a:solidFill>
              <a:schemeClr val="dk1"/>
            </a:solidFill>
            <a:prstDash val="solid"/>
            <a:round/>
            <a:headEnd len="med" w="med" type="none"/>
            <a:tailEnd len="med" w="med" type="triangle"/>
          </a:ln>
        </p:spPr>
      </p:cxnSp>
      <p:sp>
        <p:nvSpPr>
          <p:cNvPr id="1146" name="Google Shape;1146;gd97330e0d3_0_751"/>
          <p:cNvSpPr txBox="1"/>
          <p:nvPr/>
        </p:nvSpPr>
        <p:spPr>
          <a:xfrm>
            <a:off x="4942675" y="2320725"/>
            <a:ext cx="3637500" cy="19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147" name="Google Shape;1147;gd97330e0d3_0_751"/>
          <p:cNvSpPr txBox="1"/>
          <p:nvPr/>
        </p:nvSpPr>
        <p:spPr>
          <a:xfrm>
            <a:off x="4404675" y="2653275"/>
            <a:ext cx="3893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0000FF"/>
                </a:solidFill>
                <a:latin typeface="Open Sans"/>
                <a:ea typeface="Open Sans"/>
                <a:cs typeface="Open Sans"/>
                <a:sym typeface="Open Sans"/>
              </a:rPr>
              <a:t>What would you change to the sentiment </a:t>
            </a:r>
            <a:endParaRPr>
              <a:solidFill>
                <a:srgbClr val="0000FF"/>
              </a:solidFill>
              <a:latin typeface="Open Sans"/>
              <a:ea typeface="Open Sans"/>
              <a:cs typeface="Open Sans"/>
              <a:sym typeface="Open Sans"/>
            </a:endParaRPr>
          </a:p>
          <a:p>
            <a:pPr indent="0" lvl="0" marL="0" rtl="0" algn="l">
              <a:spcBef>
                <a:spcPts val="0"/>
              </a:spcBef>
              <a:spcAft>
                <a:spcPts val="0"/>
              </a:spcAft>
              <a:buNone/>
            </a:pPr>
            <a:r>
              <a:rPr lang="es">
                <a:solidFill>
                  <a:srgbClr val="0000FF"/>
                </a:solidFill>
                <a:latin typeface="Open Sans"/>
                <a:ea typeface="Open Sans"/>
                <a:cs typeface="Open Sans"/>
                <a:sym typeface="Open Sans"/>
              </a:rPr>
              <a:t>model to make it a dialogue system?</a:t>
            </a:r>
            <a:endParaRPr>
              <a:solidFill>
                <a:srgbClr val="0000FF"/>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1148" name="Google Shape;1148;gd97330e0d3_0_751"/>
          <p:cNvSpPr/>
          <p:nvPr/>
        </p:nvSpPr>
        <p:spPr>
          <a:xfrm>
            <a:off x="5361375" y="668725"/>
            <a:ext cx="3494016" cy="18944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Your Alexis system can perform the following</a:t>
            </a:r>
            <a:endParaRPr/>
          </a:p>
          <a:p>
            <a:pPr indent="-317500" lvl="0" marL="457200" rtl="0" algn="l">
              <a:spcBef>
                <a:spcPts val="0"/>
              </a:spcBef>
              <a:spcAft>
                <a:spcPts val="0"/>
              </a:spcAft>
              <a:buSzPts val="1400"/>
              <a:buAutoNum type="arabicPeriod"/>
            </a:pPr>
            <a:r>
              <a:rPr lang="es"/>
              <a:t>set the alarm</a:t>
            </a:r>
            <a:endParaRPr/>
          </a:p>
          <a:p>
            <a:pPr indent="-317500" lvl="0" marL="457200" rtl="0" algn="l">
              <a:spcBef>
                <a:spcPts val="0"/>
              </a:spcBef>
              <a:spcAft>
                <a:spcPts val="0"/>
              </a:spcAft>
              <a:buSzPts val="1400"/>
              <a:buAutoNum type="arabicPeriod"/>
            </a:pPr>
            <a:r>
              <a:rPr lang="es"/>
              <a:t>book a hotel, flight, restaurant</a:t>
            </a:r>
            <a:endParaRPr/>
          </a:p>
          <a:p>
            <a:pPr indent="-317500" lvl="0" marL="457200" rtl="0" algn="l">
              <a:spcBef>
                <a:spcPts val="0"/>
              </a:spcBef>
              <a:spcAft>
                <a:spcPts val="0"/>
              </a:spcAft>
              <a:buSzPts val="1400"/>
              <a:buAutoNum type="arabicPeriod"/>
            </a:pPr>
            <a:r>
              <a:rPr lang="es"/>
              <a:t>search on maps</a:t>
            </a:r>
            <a:endParaRPr/>
          </a:p>
        </p:txBody>
      </p:sp>
      <p:sp>
        <p:nvSpPr>
          <p:cNvPr id="1149" name="Google Shape;1149;gd97330e0d3_0_751"/>
          <p:cNvSpPr/>
          <p:nvPr/>
        </p:nvSpPr>
        <p:spPr>
          <a:xfrm>
            <a:off x="401075" y="1635150"/>
            <a:ext cx="4467600" cy="6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Bert vectorizer/tokenizer</a:t>
            </a:r>
            <a:endParaRPr/>
          </a:p>
          <a:p>
            <a:pPr indent="0" lvl="0" marL="0" rtl="0" algn="ctr">
              <a:spcBef>
                <a:spcPts val="0"/>
              </a:spcBef>
              <a:spcAft>
                <a:spcPts val="0"/>
              </a:spcAft>
              <a:buNone/>
            </a:pPr>
            <a:r>
              <a:rPr lang="es" sz="1200">
                <a:solidFill>
                  <a:srgbClr val="474747"/>
                </a:solidFill>
              </a:rPr>
              <a:t>[CLS] </a:t>
            </a:r>
            <a:r>
              <a:rPr lang="es" sz="1100">
                <a:solidFill>
                  <a:schemeClr val="dk1"/>
                </a:solidFill>
              </a:rPr>
              <a:t>Find a flight from Bilbao to Crete next Saturday at 15.00 </a:t>
            </a:r>
            <a:r>
              <a:rPr lang="es" sz="1100">
                <a:solidFill>
                  <a:srgbClr val="474747"/>
                </a:solidFill>
              </a:rPr>
              <a:t>[SEP]</a:t>
            </a:r>
            <a:endParaRPr sz="1200">
              <a:solidFill>
                <a:srgbClr val="474747"/>
              </a:solidFill>
            </a:endParaRPr>
          </a:p>
          <a:p>
            <a:pPr indent="0" lvl="0" marL="0" rtl="0" algn="ctr">
              <a:spcBef>
                <a:spcPts val="0"/>
              </a:spcBef>
              <a:spcAft>
                <a:spcPts val="0"/>
              </a:spcAft>
              <a:buNone/>
            </a:pPr>
            <a:r>
              <a:t/>
            </a:r>
            <a:endParaRPr sz="1200">
              <a:solidFill>
                <a:srgbClr val="474747"/>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gd97330e0d3_0_858"/>
          <p:cNvSpPr txBox="1"/>
          <p:nvPr>
            <p:ph type="title"/>
          </p:nvPr>
        </p:nvSpPr>
        <p:spPr>
          <a:xfrm>
            <a:off x="401075" y="-440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sz="3600"/>
              <a:t>Let’s build with BERT a dialogue system …  </a:t>
            </a:r>
            <a:endParaRPr sz="3600"/>
          </a:p>
        </p:txBody>
      </p:sp>
      <p:grpSp>
        <p:nvGrpSpPr>
          <p:cNvPr id="1155" name="Google Shape;1155;gd97330e0d3_0_858"/>
          <p:cNvGrpSpPr/>
          <p:nvPr/>
        </p:nvGrpSpPr>
        <p:grpSpPr>
          <a:xfrm>
            <a:off x="401076" y="668725"/>
            <a:ext cx="4467738" cy="4215193"/>
            <a:chOff x="4648638" y="572079"/>
            <a:chExt cx="4587000" cy="4500046"/>
          </a:xfrm>
        </p:grpSpPr>
        <p:grpSp>
          <p:nvGrpSpPr>
            <p:cNvPr id="1156" name="Google Shape;1156;gd97330e0d3_0_858"/>
            <p:cNvGrpSpPr/>
            <p:nvPr/>
          </p:nvGrpSpPr>
          <p:grpSpPr>
            <a:xfrm>
              <a:off x="7143600" y="2851175"/>
              <a:ext cx="924000" cy="492600"/>
              <a:chOff x="5456925" y="3079775"/>
              <a:chExt cx="924000" cy="492600"/>
            </a:xfrm>
          </p:grpSpPr>
          <p:cxnSp>
            <p:nvCxnSpPr>
              <p:cNvPr id="1157" name="Google Shape;1157;gd97330e0d3_0_858"/>
              <p:cNvCxnSpPr/>
              <p:nvPr/>
            </p:nvCxnSpPr>
            <p:spPr>
              <a:xfrm>
                <a:off x="5456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58" name="Google Shape;1158;gd97330e0d3_0_858"/>
              <p:cNvCxnSpPr/>
              <p:nvPr/>
            </p:nvCxnSpPr>
            <p:spPr>
              <a:xfrm>
                <a:off x="56093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59" name="Google Shape;1159;gd97330e0d3_0_858"/>
              <p:cNvCxnSpPr/>
              <p:nvPr/>
            </p:nvCxnSpPr>
            <p:spPr>
              <a:xfrm>
                <a:off x="57617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60" name="Google Shape;1160;gd97330e0d3_0_858"/>
              <p:cNvCxnSpPr/>
              <p:nvPr/>
            </p:nvCxnSpPr>
            <p:spPr>
              <a:xfrm>
                <a:off x="59141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61" name="Google Shape;1161;gd97330e0d3_0_858"/>
              <p:cNvCxnSpPr/>
              <p:nvPr/>
            </p:nvCxnSpPr>
            <p:spPr>
              <a:xfrm>
                <a:off x="60665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62" name="Google Shape;1162;gd97330e0d3_0_858"/>
              <p:cNvCxnSpPr/>
              <p:nvPr/>
            </p:nvCxnSpPr>
            <p:spPr>
              <a:xfrm>
                <a:off x="6218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63" name="Google Shape;1163;gd97330e0d3_0_858"/>
              <p:cNvCxnSpPr/>
              <p:nvPr/>
            </p:nvCxnSpPr>
            <p:spPr>
              <a:xfrm>
                <a:off x="6371325" y="3079775"/>
                <a:ext cx="9600" cy="492600"/>
              </a:xfrm>
              <a:prstGeom prst="straightConnector1">
                <a:avLst/>
              </a:prstGeom>
              <a:noFill/>
              <a:ln cap="flat" cmpd="sng" w="28575">
                <a:solidFill>
                  <a:schemeClr val="dk1"/>
                </a:solidFill>
                <a:prstDash val="solid"/>
                <a:round/>
                <a:headEnd len="med" w="med" type="none"/>
                <a:tailEnd len="med" w="med" type="triangle"/>
              </a:ln>
            </p:spPr>
          </p:cxnSp>
        </p:grpSp>
        <p:grpSp>
          <p:nvGrpSpPr>
            <p:cNvPr id="1164" name="Google Shape;1164;gd97330e0d3_0_858"/>
            <p:cNvGrpSpPr/>
            <p:nvPr/>
          </p:nvGrpSpPr>
          <p:grpSpPr>
            <a:xfrm>
              <a:off x="4648638" y="572079"/>
              <a:ext cx="4587000" cy="4500046"/>
              <a:chOff x="4648638" y="572079"/>
              <a:chExt cx="4587000" cy="4500046"/>
            </a:xfrm>
          </p:grpSpPr>
          <p:sp>
            <p:nvSpPr>
              <p:cNvPr id="1165" name="Google Shape;1165;gd97330e0d3_0_858"/>
              <p:cNvSpPr/>
              <p:nvPr/>
            </p:nvSpPr>
            <p:spPr>
              <a:xfrm>
                <a:off x="4648638" y="572079"/>
                <a:ext cx="4587000" cy="831300"/>
              </a:xfrm>
              <a:prstGeom prst="roundRect">
                <a:avLst>
                  <a:gd fmla="val 16667"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t>User:     Good morning Alexis.. </a:t>
                </a:r>
                <a:endParaRPr sz="1100"/>
              </a:p>
              <a:p>
                <a:pPr indent="0" lvl="0" marL="0" rtl="0" algn="l">
                  <a:spcBef>
                    <a:spcPts val="0"/>
                  </a:spcBef>
                  <a:spcAft>
                    <a:spcPts val="0"/>
                  </a:spcAft>
                  <a:buNone/>
                </a:pPr>
                <a:r>
                  <a:rPr lang="es" sz="1100"/>
                  <a:t>System: Good morning what can I do for you?</a:t>
                </a:r>
                <a:endParaRPr sz="1100"/>
              </a:p>
              <a:p>
                <a:pPr indent="0" lvl="0" marL="0" rtl="0" algn="l">
                  <a:spcBef>
                    <a:spcPts val="0"/>
                  </a:spcBef>
                  <a:spcAft>
                    <a:spcPts val="0"/>
                  </a:spcAft>
                  <a:buNone/>
                </a:pPr>
                <a:r>
                  <a:rPr lang="es" sz="1100"/>
                  <a:t>User:      Find a flight from Bilbao to Crete next Saturday at 15.00</a:t>
                </a:r>
                <a:endParaRPr sz="1100"/>
              </a:p>
            </p:txBody>
          </p:sp>
          <p:sp>
            <p:nvSpPr>
              <p:cNvPr id="1166" name="Google Shape;1166;gd97330e0d3_0_858"/>
              <p:cNvSpPr txBox="1"/>
              <p:nvPr/>
            </p:nvSpPr>
            <p:spPr>
              <a:xfrm>
                <a:off x="5020375" y="2298600"/>
                <a:ext cx="3419400" cy="546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a:t>BERT </a:t>
                </a:r>
                <a:r>
                  <a:rPr lang="es">
                    <a:solidFill>
                      <a:schemeClr val="dk1"/>
                    </a:solidFill>
                  </a:rPr>
                  <a:t>pretrained</a:t>
                </a:r>
                <a:r>
                  <a:rPr lang="es"/>
                  <a:t> language model</a:t>
                </a:r>
                <a:endParaRPr/>
              </a:p>
            </p:txBody>
          </p:sp>
          <p:cxnSp>
            <p:nvCxnSpPr>
              <p:cNvPr id="1167" name="Google Shape;1167;gd97330e0d3_0_858"/>
              <p:cNvCxnSpPr/>
              <p:nvPr/>
            </p:nvCxnSpPr>
            <p:spPr>
              <a:xfrm>
                <a:off x="5304525" y="2851175"/>
                <a:ext cx="0" cy="1142400"/>
              </a:xfrm>
              <a:prstGeom prst="straightConnector1">
                <a:avLst/>
              </a:prstGeom>
              <a:noFill/>
              <a:ln cap="flat" cmpd="sng" w="28575">
                <a:solidFill>
                  <a:schemeClr val="dk1"/>
                </a:solidFill>
                <a:prstDash val="solid"/>
                <a:round/>
                <a:headEnd len="med" w="med" type="none"/>
                <a:tailEnd len="med" w="med" type="triangle"/>
              </a:ln>
            </p:spPr>
          </p:cxnSp>
          <p:sp>
            <p:nvSpPr>
              <p:cNvPr id="1168" name="Google Shape;1168;gd97330e0d3_0_858"/>
              <p:cNvSpPr txBox="1"/>
              <p:nvPr/>
            </p:nvSpPr>
            <p:spPr>
              <a:xfrm>
                <a:off x="5397350" y="2906875"/>
                <a:ext cx="579600" cy="64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Open Sans"/>
                    <a:ea typeface="Open Sans"/>
                    <a:cs typeface="Open Sans"/>
                    <a:sym typeface="Open Sans"/>
                  </a:rPr>
                  <a:t>pooled output 768x1</a:t>
                </a:r>
                <a:endParaRPr sz="900">
                  <a:latin typeface="Open Sans"/>
                  <a:ea typeface="Open Sans"/>
                  <a:cs typeface="Open Sans"/>
                  <a:sym typeface="Open Sans"/>
                </a:endParaRPr>
              </a:p>
            </p:txBody>
          </p:sp>
          <p:grpSp>
            <p:nvGrpSpPr>
              <p:cNvPr id="1169" name="Google Shape;1169;gd97330e0d3_0_858"/>
              <p:cNvGrpSpPr/>
              <p:nvPr/>
            </p:nvGrpSpPr>
            <p:grpSpPr>
              <a:xfrm>
                <a:off x="6060175" y="2851175"/>
                <a:ext cx="924000" cy="492600"/>
                <a:chOff x="5456925" y="3079775"/>
                <a:chExt cx="924000" cy="492600"/>
              </a:xfrm>
            </p:grpSpPr>
            <p:cxnSp>
              <p:nvCxnSpPr>
                <p:cNvPr id="1170" name="Google Shape;1170;gd97330e0d3_0_858"/>
                <p:cNvCxnSpPr/>
                <p:nvPr/>
              </p:nvCxnSpPr>
              <p:spPr>
                <a:xfrm>
                  <a:off x="5456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71" name="Google Shape;1171;gd97330e0d3_0_858"/>
                <p:cNvCxnSpPr/>
                <p:nvPr/>
              </p:nvCxnSpPr>
              <p:spPr>
                <a:xfrm>
                  <a:off x="56093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72" name="Google Shape;1172;gd97330e0d3_0_858"/>
                <p:cNvCxnSpPr/>
                <p:nvPr/>
              </p:nvCxnSpPr>
              <p:spPr>
                <a:xfrm>
                  <a:off x="57617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73" name="Google Shape;1173;gd97330e0d3_0_858"/>
                <p:cNvCxnSpPr/>
                <p:nvPr/>
              </p:nvCxnSpPr>
              <p:spPr>
                <a:xfrm>
                  <a:off x="59141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74" name="Google Shape;1174;gd97330e0d3_0_858"/>
                <p:cNvCxnSpPr/>
                <p:nvPr/>
              </p:nvCxnSpPr>
              <p:spPr>
                <a:xfrm>
                  <a:off x="60665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75" name="Google Shape;1175;gd97330e0d3_0_858"/>
                <p:cNvCxnSpPr/>
                <p:nvPr/>
              </p:nvCxnSpPr>
              <p:spPr>
                <a:xfrm>
                  <a:off x="6218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76" name="Google Shape;1176;gd97330e0d3_0_858"/>
                <p:cNvCxnSpPr/>
                <p:nvPr/>
              </p:nvCxnSpPr>
              <p:spPr>
                <a:xfrm>
                  <a:off x="6371325" y="3079775"/>
                  <a:ext cx="9600" cy="492600"/>
                </a:xfrm>
                <a:prstGeom prst="straightConnector1">
                  <a:avLst/>
                </a:prstGeom>
                <a:noFill/>
                <a:ln cap="flat" cmpd="sng" w="28575">
                  <a:solidFill>
                    <a:schemeClr val="dk1"/>
                  </a:solidFill>
                  <a:prstDash val="solid"/>
                  <a:round/>
                  <a:headEnd len="med" w="med" type="none"/>
                  <a:tailEnd len="med" w="med" type="triangle"/>
                </a:ln>
              </p:spPr>
            </p:cxnSp>
          </p:grpSp>
          <p:sp>
            <p:nvSpPr>
              <p:cNvPr id="1177" name="Google Shape;1177;gd97330e0d3_0_858"/>
              <p:cNvSpPr/>
              <p:nvPr/>
            </p:nvSpPr>
            <p:spPr>
              <a:xfrm>
                <a:off x="5122650" y="3974600"/>
                <a:ext cx="1068600" cy="492600"/>
              </a:xfrm>
              <a:prstGeom prst="rect">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t>Domain classifier</a:t>
                </a:r>
                <a:endParaRPr sz="1100"/>
              </a:p>
            </p:txBody>
          </p:sp>
          <p:sp>
            <p:nvSpPr>
              <p:cNvPr id="1178" name="Google Shape;1178;gd97330e0d3_0_858"/>
              <p:cNvSpPr/>
              <p:nvPr/>
            </p:nvSpPr>
            <p:spPr>
              <a:xfrm>
                <a:off x="5057300" y="4570225"/>
                <a:ext cx="1259700" cy="5019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000"/>
                  <a:t>book_a_flight </a:t>
                </a:r>
                <a:r>
                  <a:rPr lang="es"/>
                  <a:t>    </a:t>
                </a:r>
                <a:endParaRPr b="1"/>
              </a:p>
            </p:txBody>
          </p:sp>
          <p:grpSp>
            <p:nvGrpSpPr>
              <p:cNvPr id="1179" name="Google Shape;1179;gd97330e0d3_0_858"/>
              <p:cNvGrpSpPr/>
              <p:nvPr/>
            </p:nvGrpSpPr>
            <p:grpSpPr>
              <a:xfrm>
                <a:off x="5824875" y="1321739"/>
                <a:ext cx="924000" cy="302998"/>
                <a:chOff x="5456925" y="3079775"/>
                <a:chExt cx="924000" cy="492600"/>
              </a:xfrm>
            </p:grpSpPr>
            <p:cxnSp>
              <p:nvCxnSpPr>
                <p:cNvPr id="1180" name="Google Shape;1180;gd97330e0d3_0_858"/>
                <p:cNvCxnSpPr/>
                <p:nvPr/>
              </p:nvCxnSpPr>
              <p:spPr>
                <a:xfrm>
                  <a:off x="5456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81" name="Google Shape;1181;gd97330e0d3_0_858"/>
                <p:cNvCxnSpPr/>
                <p:nvPr/>
              </p:nvCxnSpPr>
              <p:spPr>
                <a:xfrm>
                  <a:off x="56093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82" name="Google Shape;1182;gd97330e0d3_0_858"/>
                <p:cNvCxnSpPr/>
                <p:nvPr/>
              </p:nvCxnSpPr>
              <p:spPr>
                <a:xfrm>
                  <a:off x="57617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83" name="Google Shape;1183;gd97330e0d3_0_858"/>
                <p:cNvCxnSpPr/>
                <p:nvPr/>
              </p:nvCxnSpPr>
              <p:spPr>
                <a:xfrm>
                  <a:off x="59141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84" name="Google Shape;1184;gd97330e0d3_0_858"/>
                <p:cNvCxnSpPr/>
                <p:nvPr/>
              </p:nvCxnSpPr>
              <p:spPr>
                <a:xfrm>
                  <a:off x="60665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85" name="Google Shape;1185;gd97330e0d3_0_858"/>
                <p:cNvCxnSpPr/>
                <p:nvPr/>
              </p:nvCxnSpPr>
              <p:spPr>
                <a:xfrm>
                  <a:off x="6218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86" name="Google Shape;1186;gd97330e0d3_0_858"/>
                <p:cNvCxnSpPr/>
                <p:nvPr/>
              </p:nvCxnSpPr>
              <p:spPr>
                <a:xfrm>
                  <a:off x="6371325" y="3079775"/>
                  <a:ext cx="9600" cy="492600"/>
                </a:xfrm>
                <a:prstGeom prst="straightConnector1">
                  <a:avLst/>
                </a:prstGeom>
                <a:noFill/>
                <a:ln cap="flat" cmpd="sng" w="28575">
                  <a:solidFill>
                    <a:schemeClr val="dk1"/>
                  </a:solidFill>
                  <a:prstDash val="solid"/>
                  <a:round/>
                  <a:headEnd len="med" w="med" type="none"/>
                  <a:tailEnd len="med" w="med" type="triangle"/>
                </a:ln>
              </p:spPr>
            </p:cxnSp>
          </p:grpSp>
          <p:grpSp>
            <p:nvGrpSpPr>
              <p:cNvPr id="1187" name="Google Shape;1187;gd97330e0d3_0_858"/>
              <p:cNvGrpSpPr/>
              <p:nvPr/>
            </p:nvGrpSpPr>
            <p:grpSpPr>
              <a:xfrm>
                <a:off x="6908300" y="1321739"/>
                <a:ext cx="924000" cy="302998"/>
                <a:chOff x="5456925" y="3079775"/>
                <a:chExt cx="924000" cy="492600"/>
              </a:xfrm>
            </p:grpSpPr>
            <p:cxnSp>
              <p:nvCxnSpPr>
                <p:cNvPr id="1188" name="Google Shape;1188;gd97330e0d3_0_858"/>
                <p:cNvCxnSpPr/>
                <p:nvPr/>
              </p:nvCxnSpPr>
              <p:spPr>
                <a:xfrm>
                  <a:off x="5456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89" name="Google Shape;1189;gd97330e0d3_0_858"/>
                <p:cNvCxnSpPr/>
                <p:nvPr/>
              </p:nvCxnSpPr>
              <p:spPr>
                <a:xfrm>
                  <a:off x="56093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90" name="Google Shape;1190;gd97330e0d3_0_858"/>
                <p:cNvCxnSpPr/>
                <p:nvPr/>
              </p:nvCxnSpPr>
              <p:spPr>
                <a:xfrm>
                  <a:off x="57617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91" name="Google Shape;1191;gd97330e0d3_0_858"/>
                <p:cNvCxnSpPr/>
                <p:nvPr/>
              </p:nvCxnSpPr>
              <p:spPr>
                <a:xfrm>
                  <a:off x="59141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92" name="Google Shape;1192;gd97330e0d3_0_858"/>
                <p:cNvCxnSpPr/>
                <p:nvPr/>
              </p:nvCxnSpPr>
              <p:spPr>
                <a:xfrm>
                  <a:off x="60665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93" name="Google Shape;1193;gd97330e0d3_0_858"/>
                <p:cNvCxnSpPr/>
                <p:nvPr/>
              </p:nvCxnSpPr>
              <p:spPr>
                <a:xfrm>
                  <a:off x="6218925" y="3079775"/>
                  <a:ext cx="9600" cy="492600"/>
                </a:xfrm>
                <a:prstGeom prst="straightConnector1">
                  <a:avLst/>
                </a:prstGeom>
                <a:noFill/>
                <a:ln cap="flat" cmpd="sng" w="28575">
                  <a:solidFill>
                    <a:schemeClr val="dk1"/>
                  </a:solidFill>
                  <a:prstDash val="solid"/>
                  <a:round/>
                  <a:headEnd len="med" w="med" type="none"/>
                  <a:tailEnd len="med" w="med" type="triangle"/>
                </a:ln>
              </p:spPr>
            </p:cxnSp>
            <p:cxnSp>
              <p:nvCxnSpPr>
                <p:cNvPr id="1194" name="Google Shape;1194;gd97330e0d3_0_858"/>
                <p:cNvCxnSpPr/>
                <p:nvPr/>
              </p:nvCxnSpPr>
              <p:spPr>
                <a:xfrm>
                  <a:off x="6371325" y="3079775"/>
                  <a:ext cx="9600" cy="492600"/>
                </a:xfrm>
                <a:prstGeom prst="straightConnector1">
                  <a:avLst/>
                </a:prstGeom>
                <a:noFill/>
                <a:ln cap="flat" cmpd="sng" w="28575">
                  <a:solidFill>
                    <a:schemeClr val="dk1"/>
                  </a:solidFill>
                  <a:prstDash val="solid"/>
                  <a:round/>
                  <a:headEnd len="med" w="med" type="none"/>
                  <a:tailEnd len="med" w="med" type="triangle"/>
                </a:ln>
              </p:spPr>
            </p:cxnSp>
          </p:grpSp>
        </p:grpSp>
      </p:grpSp>
      <p:cxnSp>
        <p:nvCxnSpPr>
          <p:cNvPr id="1195" name="Google Shape;1195;gd97330e0d3_0_858"/>
          <p:cNvCxnSpPr/>
          <p:nvPr/>
        </p:nvCxnSpPr>
        <p:spPr>
          <a:xfrm>
            <a:off x="1343175" y="4252025"/>
            <a:ext cx="0" cy="303000"/>
          </a:xfrm>
          <a:prstGeom prst="straightConnector1">
            <a:avLst/>
          </a:prstGeom>
          <a:noFill/>
          <a:ln cap="flat" cmpd="sng" w="19050">
            <a:solidFill>
              <a:schemeClr val="dk1"/>
            </a:solidFill>
            <a:prstDash val="solid"/>
            <a:round/>
            <a:headEnd len="med" w="med" type="none"/>
            <a:tailEnd len="med" w="med" type="triangle"/>
          </a:ln>
        </p:spPr>
      </p:cxnSp>
      <p:sp>
        <p:nvSpPr>
          <p:cNvPr id="1196" name="Google Shape;1196;gd97330e0d3_0_858"/>
          <p:cNvSpPr txBox="1"/>
          <p:nvPr/>
        </p:nvSpPr>
        <p:spPr>
          <a:xfrm>
            <a:off x="4942675" y="2320725"/>
            <a:ext cx="3637500" cy="19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197" name="Google Shape;1197;gd97330e0d3_0_858"/>
          <p:cNvSpPr txBox="1"/>
          <p:nvPr/>
        </p:nvSpPr>
        <p:spPr>
          <a:xfrm>
            <a:off x="4404675" y="2653275"/>
            <a:ext cx="3893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rgbClr val="0000FF"/>
                </a:solidFill>
                <a:latin typeface="Open Sans"/>
                <a:ea typeface="Open Sans"/>
                <a:cs typeface="Open Sans"/>
                <a:sym typeface="Open Sans"/>
              </a:rPr>
              <a:t>What would you change to the sentiment </a:t>
            </a:r>
            <a:endParaRPr>
              <a:solidFill>
                <a:srgbClr val="0000FF"/>
              </a:solidFill>
              <a:latin typeface="Open Sans"/>
              <a:ea typeface="Open Sans"/>
              <a:cs typeface="Open Sans"/>
              <a:sym typeface="Open Sans"/>
            </a:endParaRPr>
          </a:p>
          <a:p>
            <a:pPr indent="0" lvl="0" marL="0" rtl="0" algn="l">
              <a:spcBef>
                <a:spcPts val="0"/>
              </a:spcBef>
              <a:spcAft>
                <a:spcPts val="0"/>
              </a:spcAft>
              <a:buNone/>
            </a:pPr>
            <a:r>
              <a:rPr lang="es">
                <a:solidFill>
                  <a:srgbClr val="0000FF"/>
                </a:solidFill>
                <a:latin typeface="Open Sans"/>
                <a:ea typeface="Open Sans"/>
                <a:cs typeface="Open Sans"/>
                <a:sym typeface="Open Sans"/>
              </a:rPr>
              <a:t>model to make it a dialogue system?</a:t>
            </a:r>
            <a:endParaRPr>
              <a:solidFill>
                <a:srgbClr val="0000FF"/>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1198" name="Google Shape;1198;gd97330e0d3_0_858"/>
          <p:cNvSpPr/>
          <p:nvPr/>
        </p:nvSpPr>
        <p:spPr>
          <a:xfrm>
            <a:off x="5361375" y="668725"/>
            <a:ext cx="3494016" cy="1894428"/>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Your Alexis system can perform the following</a:t>
            </a:r>
            <a:endParaRPr/>
          </a:p>
          <a:p>
            <a:pPr indent="-317500" lvl="0" marL="457200" rtl="0" algn="l">
              <a:spcBef>
                <a:spcPts val="0"/>
              </a:spcBef>
              <a:spcAft>
                <a:spcPts val="0"/>
              </a:spcAft>
              <a:buSzPts val="1400"/>
              <a:buAutoNum type="arabicPeriod"/>
            </a:pPr>
            <a:r>
              <a:rPr lang="es"/>
              <a:t>set the alarm</a:t>
            </a:r>
            <a:endParaRPr/>
          </a:p>
          <a:p>
            <a:pPr indent="-317500" lvl="0" marL="457200" rtl="0" algn="l">
              <a:spcBef>
                <a:spcPts val="0"/>
              </a:spcBef>
              <a:spcAft>
                <a:spcPts val="0"/>
              </a:spcAft>
              <a:buSzPts val="1400"/>
              <a:buAutoNum type="arabicPeriod"/>
            </a:pPr>
            <a:r>
              <a:rPr lang="es"/>
              <a:t>book a hotel, flight, restaurant</a:t>
            </a:r>
            <a:endParaRPr/>
          </a:p>
          <a:p>
            <a:pPr indent="-317500" lvl="0" marL="457200" rtl="0" algn="l">
              <a:spcBef>
                <a:spcPts val="0"/>
              </a:spcBef>
              <a:spcAft>
                <a:spcPts val="0"/>
              </a:spcAft>
              <a:buSzPts val="1400"/>
              <a:buAutoNum type="arabicPeriod"/>
            </a:pPr>
            <a:r>
              <a:rPr lang="es"/>
              <a:t>search on maps</a:t>
            </a:r>
            <a:endParaRPr/>
          </a:p>
        </p:txBody>
      </p:sp>
      <p:sp>
        <p:nvSpPr>
          <p:cNvPr id="1199" name="Google Shape;1199;gd97330e0d3_0_858"/>
          <p:cNvSpPr/>
          <p:nvPr/>
        </p:nvSpPr>
        <p:spPr>
          <a:xfrm>
            <a:off x="401075" y="1635150"/>
            <a:ext cx="4467600" cy="63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Bert vectorizer/tokenizer</a:t>
            </a:r>
            <a:endParaRPr/>
          </a:p>
          <a:p>
            <a:pPr indent="0" lvl="0" marL="0" rtl="0" algn="ctr">
              <a:spcBef>
                <a:spcPts val="0"/>
              </a:spcBef>
              <a:spcAft>
                <a:spcPts val="0"/>
              </a:spcAft>
              <a:buNone/>
            </a:pPr>
            <a:r>
              <a:rPr lang="es" sz="1200">
                <a:solidFill>
                  <a:srgbClr val="474747"/>
                </a:solidFill>
              </a:rPr>
              <a:t>[CLS] </a:t>
            </a:r>
            <a:r>
              <a:rPr lang="es" sz="1100">
                <a:solidFill>
                  <a:schemeClr val="dk1"/>
                </a:solidFill>
              </a:rPr>
              <a:t>Find a flight from Bilbao to Crete next Saturday at 15.00 </a:t>
            </a:r>
            <a:r>
              <a:rPr lang="es" sz="1100">
                <a:solidFill>
                  <a:srgbClr val="474747"/>
                </a:solidFill>
              </a:rPr>
              <a:t>[SEP]</a:t>
            </a:r>
            <a:endParaRPr sz="1200">
              <a:solidFill>
                <a:srgbClr val="474747"/>
              </a:solidFill>
            </a:endParaRPr>
          </a:p>
          <a:p>
            <a:pPr indent="0" lvl="0" marL="0" rtl="0" algn="ctr">
              <a:spcBef>
                <a:spcPts val="0"/>
              </a:spcBef>
              <a:spcAft>
                <a:spcPts val="0"/>
              </a:spcAft>
              <a:buNone/>
            </a:pPr>
            <a:r>
              <a:t/>
            </a:r>
            <a:endParaRPr sz="1200">
              <a:solidFill>
                <a:srgbClr val="474747"/>
              </a:solidFill>
            </a:endParaRPr>
          </a:p>
        </p:txBody>
      </p:sp>
      <p:sp>
        <p:nvSpPr>
          <p:cNvPr id="1200" name="Google Shape;1200;gd97330e0d3_0_858"/>
          <p:cNvSpPr txBox="1"/>
          <p:nvPr/>
        </p:nvSpPr>
        <p:spPr>
          <a:xfrm>
            <a:off x="1628825" y="3229250"/>
            <a:ext cx="3163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latin typeface="Open Sans"/>
                <a:ea typeface="Open Sans"/>
                <a:cs typeface="Open Sans"/>
                <a:sym typeface="Open Sans"/>
              </a:rPr>
              <a:t>O O O O B-from O B-to B-day_reference B-day O B-time</a:t>
            </a:r>
            <a:endParaRPr sz="900">
              <a:latin typeface="Open Sans"/>
              <a:ea typeface="Open Sans"/>
              <a:cs typeface="Open Sans"/>
              <a:sym typeface="Open Sans"/>
            </a:endParaRPr>
          </a:p>
        </p:txBody>
      </p:sp>
      <p:sp>
        <p:nvSpPr>
          <p:cNvPr id="1201" name="Google Shape;1201;gd97330e0d3_0_858"/>
          <p:cNvSpPr txBox="1"/>
          <p:nvPr/>
        </p:nvSpPr>
        <p:spPr>
          <a:xfrm>
            <a:off x="4669875" y="3704750"/>
            <a:ext cx="4328700" cy="1462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100">
                <a:solidFill>
                  <a:schemeClr val="dk1"/>
                </a:solidFill>
              </a:rPr>
              <a:t>Find a flight from </a:t>
            </a:r>
            <a:r>
              <a:rPr b="1" lang="es" sz="1100">
                <a:solidFill>
                  <a:schemeClr val="dk1"/>
                </a:solidFill>
              </a:rPr>
              <a:t>Bilbao</a:t>
            </a:r>
            <a:r>
              <a:rPr lang="es" sz="1100">
                <a:solidFill>
                  <a:schemeClr val="dk1"/>
                </a:solidFill>
              </a:rPr>
              <a:t> to </a:t>
            </a:r>
            <a:r>
              <a:rPr b="1" lang="es" sz="1100">
                <a:solidFill>
                  <a:schemeClr val="dk1"/>
                </a:solidFill>
              </a:rPr>
              <a:t>Crete</a:t>
            </a:r>
            <a:r>
              <a:rPr lang="es" sz="1100">
                <a:solidFill>
                  <a:schemeClr val="dk1"/>
                </a:solidFill>
              </a:rPr>
              <a:t> </a:t>
            </a:r>
            <a:r>
              <a:rPr b="1" lang="es" sz="1100">
                <a:solidFill>
                  <a:schemeClr val="dk1"/>
                </a:solidFill>
              </a:rPr>
              <a:t>next</a:t>
            </a:r>
            <a:r>
              <a:rPr lang="es" sz="1100">
                <a:solidFill>
                  <a:schemeClr val="dk1"/>
                </a:solidFill>
              </a:rPr>
              <a:t>         </a:t>
            </a:r>
            <a:r>
              <a:rPr b="1" lang="es" sz="1100">
                <a:solidFill>
                  <a:schemeClr val="dk1"/>
                </a:solidFill>
              </a:rPr>
              <a:t>Saturday</a:t>
            </a:r>
            <a:r>
              <a:rPr lang="es" sz="1100">
                <a:solidFill>
                  <a:schemeClr val="dk1"/>
                </a:solidFill>
              </a:rPr>
              <a:t> at </a:t>
            </a:r>
            <a:r>
              <a:rPr b="1" lang="es" sz="1100">
                <a:solidFill>
                  <a:schemeClr val="dk1"/>
                </a:solidFill>
              </a:rPr>
              <a:t>15.00</a:t>
            </a:r>
            <a:endParaRPr b="1" sz="1100">
              <a:solidFill>
                <a:schemeClr val="dk1"/>
              </a:solidFill>
            </a:endParaRPr>
          </a:p>
          <a:p>
            <a:pPr indent="0" lvl="0" marL="0" rtl="0" algn="l">
              <a:spcBef>
                <a:spcPts val="0"/>
              </a:spcBef>
              <a:spcAft>
                <a:spcPts val="0"/>
              </a:spcAft>
              <a:buNone/>
            </a:pPr>
            <a:r>
              <a:rPr lang="es" sz="900">
                <a:solidFill>
                  <a:schemeClr val="dk1"/>
                </a:solidFill>
                <a:latin typeface="Open Sans"/>
                <a:ea typeface="Open Sans"/>
                <a:cs typeface="Open Sans"/>
                <a:sym typeface="Open Sans"/>
              </a:rPr>
              <a:t>       O     O O        O        </a:t>
            </a:r>
            <a:r>
              <a:rPr b="1" lang="es" sz="900">
                <a:solidFill>
                  <a:schemeClr val="dk1"/>
                </a:solidFill>
                <a:latin typeface="Open Sans"/>
                <a:ea typeface="Open Sans"/>
                <a:cs typeface="Open Sans"/>
                <a:sym typeface="Open Sans"/>
              </a:rPr>
              <a:t>B-from</a:t>
            </a:r>
            <a:r>
              <a:rPr lang="es" sz="900">
                <a:solidFill>
                  <a:schemeClr val="dk1"/>
                </a:solidFill>
                <a:latin typeface="Open Sans"/>
                <a:ea typeface="Open Sans"/>
                <a:cs typeface="Open Sans"/>
                <a:sym typeface="Open Sans"/>
              </a:rPr>
              <a:t>  O   </a:t>
            </a:r>
            <a:r>
              <a:rPr b="1" lang="es" sz="900">
                <a:solidFill>
                  <a:schemeClr val="dk1"/>
                </a:solidFill>
                <a:latin typeface="Open Sans"/>
                <a:ea typeface="Open Sans"/>
                <a:cs typeface="Open Sans"/>
                <a:sym typeface="Open Sans"/>
              </a:rPr>
              <a:t>B-to</a:t>
            </a:r>
            <a:r>
              <a:rPr lang="es" sz="900">
                <a:solidFill>
                  <a:schemeClr val="dk1"/>
                </a:solidFill>
                <a:latin typeface="Open Sans"/>
                <a:ea typeface="Open Sans"/>
                <a:cs typeface="Open Sans"/>
                <a:sym typeface="Open Sans"/>
              </a:rPr>
              <a:t>     </a:t>
            </a:r>
            <a:r>
              <a:rPr b="1" lang="es" sz="900">
                <a:solidFill>
                  <a:schemeClr val="dk1"/>
                </a:solidFill>
                <a:latin typeface="Open Sans"/>
                <a:ea typeface="Open Sans"/>
                <a:cs typeface="Open Sans"/>
                <a:sym typeface="Open Sans"/>
              </a:rPr>
              <a:t>B-day_ref </a:t>
            </a:r>
            <a:r>
              <a:rPr lang="es" sz="900">
                <a:solidFill>
                  <a:schemeClr val="dk1"/>
                </a:solidFill>
                <a:latin typeface="Open Sans"/>
                <a:ea typeface="Open Sans"/>
                <a:cs typeface="Open Sans"/>
                <a:sym typeface="Open Sans"/>
              </a:rPr>
              <a:t>   </a:t>
            </a:r>
            <a:r>
              <a:rPr b="1" lang="es" sz="900">
                <a:solidFill>
                  <a:schemeClr val="dk1"/>
                </a:solidFill>
                <a:latin typeface="Open Sans"/>
                <a:ea typeface="Open Sans"/>
                <a:cs typeface="Open Sans"/>
                <a:sym typeface="Open Sans"/>
              </a:rPr>
              <a:t>B-day</a:t>
            </a:r>
            <a:r>
              <a:rPr lang="es" sz="900">
                <a:solidFill>
                  <a:schemeClr val="dk1"/>
                </a:solidFill>
                <a:latin typeface="Open Sans"/>
                <a:ea typeface="Open Sans"/>
                <a:cs typeface="Open Sans"/>
                <a:sym typeface="Open Sans"/>
              </a:rPr>
              <a:t>          O   </a:t>
            </a:r>
            <a:r>
              <a:rPr b="1" lang="es" sz="900">
                <a:solidFill>
                  <a:schemeClr val="dk1"/>
                </a:solidFill>
                <a:latin typeface="Open Sans"/>
                <a:ea typeface="Open Sans"/>
                <a:cs typeface="Open Sans"/>
                <a:sym typeface="Open Sans"/>
              </a:rPr>
              <a:t>B-time</a:t>
            </a:r>
            <a:endParaRPr b="1" sz="9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9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900">
              <a:solidFill>
                <a:schemeClr val="dk1"/>
              </a:solidFill>
              <a:latin typeface="Open Sans"/>
              <a:ea typeface="Open Sans"/>
              <a:cs typeface="Open Sans"/>
              <a:sym typeface="Open Sans"/>
            </a:endParaRPr>
          </a:p>
          <a:p>
            <a:pPr indent="0" lvl="0" marL="0" rtl="0" algn="l">
              <a:spcBef>
                <a:spcPts val="0"/>
              </a:spcBef>
              <a:spcAft>
                <a:spcPts val="0"/>
              </a:spcAft>
              <a:buNone/>
            </a:pPr>
            <a:r>
              <a:rPr b="1" lang="es" sz="900">
                <a:solidFill>
                  <a:schemeClr val="dk1"/>
                </a:solidFill>
                <a:latin typeface="Open Sans"/>
                <a:ea typeface="Open Sans"/>
                <a:cs typeface="Open Sans"/>
                <a:sym typeface="Open Sans"/>
              </a:rPr>
              <a:t>B-from = Bilbao</a:t>
            </a:r>
            <a:endParaRPr b="1" sz="900">
              <a:solidFill>
                <a:schemeClr val="dk1"/>
              </a:solidFill>
              <a:latin typeface="Open Sans"/>
              <a:ea typeface="Open Sans"/>
              <a:cs typeface="Open Sans"/>
              <a:sym typeface="Open Sans"/>
            </a:endParaRPr>
          </a:p>
          <a:p>
            <a:pPr indent="0" lvl="0" marL="0" rtl="0" algn="l">
              <a:spcBef>
                <a:spcPts val="0"/>
              </a:spcBef>
              <a:spcAft>
                <a:spcPts val="0"/>
              </a:spcAft>
              <a:buNone/>
            </a:pPr>
            <a:r>
              <a:rPr b="1" lang="es" sz="900">
                <a:solidFill>
                  <a:schemeClr val="dk1"/>
                </a:solidFill>
                <a:latin typeface="Open Sans"/>
                <a:ea typeface="Open Sans"/>
                <a:cs typeface="Open Sans"/>
                <a:sym typeface="Open Sans"/>
              </a:rPr>
              <a:t>B-to=Crete</a:t>
            </a:r>
            <a:endParaRPr b="1" sz="900">
              <a:solidFill>
                <a:schemeClr val="dk1"/>
              </a:solidFill>
              <a:latin typeface="Open Sans"/>
              <a:ea typeface="Open Sans"/>
              <a:cs typeface="Open Sans"/>
              <a:sym typeface="Open Sans"/>
            </a:endParaRPr>
          </a:p>
          <a:p>
            <a:pPr indent="0" lvl="0" marL="0" rtl="0" algn="l">
              <a:spcBef>
                <a:spcPts val="0"/>
              </a:spcBef>
              <a:spcAft>
                <a:spcPts val="0"/>
              </a:spcAft>
              <a:buNone/>
            </a:pPr>
            <a:r>
              <a:rPr b="1" lang="es" sz="900">
                <a:solidFill>
                  <a:schemeClr val="dk1"/>
                </a:solidFill>
                <a:latin typeface="Open Sans"/>
                <a:ea typeface="Open Sans"/>
                <a:cs typeface="Open Sans"/>
                <a:sym typeface="Open Sans"/>
              </a:rPr>
              <a:t>B-day_ref = next</a:t>
            </a:r>
            <a:endParaRPr b="1" sz="900">
              <a:solidFill>
                <a:schemeClr val="dk1"/>
              </a:solidFill>
              <a:latin typeface="Open Sans"/>
              <a:ea typeface="Open Sans"/>
              <a:cs typeface="Open Sans"/>
              <a:sym typeface="Open Sans"/>
            </a:endParaRPr>
          </a:p>
          <a:p>
            <a:pPr indent="0" lvl="0" marL="0" rtl="0" algn="l">
              <a:spcBef>
                <a:spcPts val="0"/>
              </a:spcBef>
              <a:spcAft>
                <a:spcPts val="0"/>
              </a:spcAft>
              <a:buNone/>
            </a:pPr>
            <a:r>
              <a:rPr b="1" lang="es" sz="900">
                <a:solidFill>
                  <a:schemeClr val="dk1"/>
                </a:solidFill>
                <a:latin typeface="Open Sans"/>
                <a:ea typeface="Open Sans"/>
                <a:cs typeface="Open Sans"/>
                <a:sym typeface="Open Sans"/>
              </a:rPr>
              <a:t>B-day=Saturday</a:t>
            </a:r>
            <a:endParaRPr b="1" sz="900">
              <a:solidFill>
                <a:schemeClr val="dk1"/>
              </a:solidFill>
              <a:latin typeface="Open Sans"/>
              <a:ea typeface="Open Sans"/>
              <a:cs typeface="Open Sans"/>
              <a:sym typeface="Open Sans"/>
            </a:endParaRPr>
          </a:p>
          <a:p>
            <a:pPr indent="0" lvl="0" marL="0" rtl="0" algn="l">
              <a:spcBef>
                <a:spcPts val="0"/>
              </a:spcBef>
              <a:spcAft>
                <a:spcPts val="0"/>
              </a:spcAft>
              <a:buNone/>
            </a:pPr>
            <a:r>
              <a:rPr b="1" lang="es" sz="900">
                <a:solidFill>
                  <a:schemeClr val="dk1"/>
                </a:solidFill>
                <a:latin typeface="Open Sans"/>
                <a:ea typeface="Open Sans"/>
                <a:cs typeface="Open Sans"/>
                <a:sym typeface="Open Sans"/>
              </a:rPr>
              <a:t>B-time=15.00</a:t>
            </a:r>
            <a:endParaRPr b="1" sz="900">
              <a:solidFill>
                <a:schemeClr val="dk1"/>
              </a:solidFill>
              <a:latin typeface="Open Sans"/>
              <a:ea typeface="Open Sans"/>
              <a:cs typeface="Open Sans"/>
              <a:sym typeface="Open Sans"/>
            </a:endParaRPr>
          </a:p>
        </p:txBody>
      </p:sp>
      <p:sp>
        <p:nvSpPr>
          <p:cNvPr id="1202" name="Google Shape;1202;gd97330e0d3_0_858"/>
          <p:cNvSpPr txBox="1"/>
          <p:nvPr/>
        </p:nvSpPr>
        <p:spPr>
          <a:xfrm>
            <a:off x="3637375" y="3704750"/>
            <a:ext cx="109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Training:</a:t>
            </a:r>
            <a:endParaRPr>
              <a:latin typeface="Open Sans"/>
              <a:ea typeface="Open Sans"/>
              <a:cs typeface="Open Sans"/>
              <a:sym typeface="Open Sans"/>
            </a:endParaRPr>
          </a:p>
        </p:txBody>
      </p:sp>
      <p:sp>
        <p:nvSpPr>
          <p:cNvPr id="1203" name="Google Shape;1203;gd97330e0d3_0_858"/>
          <p:cNvSpPr txBox="1"/>
          <p:nvPr/>
        </p:nvSpPr>
        <p:spPr>
          <a:xfrm>
            <a:off x="3637375" y="4257350"/>
            <a:ext cx="109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Open Sans"/>
                <a:ea typeface="Open Sans"/>
                <a:cs typeface="Open Sans"/>
                <a:sym typeface="Open Sans"/>
              </a:rPr>
              <a:t>Prediction</a:t>
            </a:r>
            <a:r>
              <a:rPr lang="es">
                <a:latin typeface="Open Sans"/>
                <a:ea typeface="Open Sans"/>
                <a:cs typeface="Open Sans"/>
                <a:sym typeface="Open Sans"/>
              </a:rPr>
              <a:t>:</a:t>
            </a:r>
            <a:endParaRPr>
              <a:latin typeface="Open Sans"/>
              <a:ea typeface="Open Sans"/>
              <a:cs typeface="Open Sans"/>
              <a:sym typeface="Open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pic>
        <p:nvPicPr>
          <p:cNvPr id="1208" name="Google Shape;1208;gd97330e0d3_0_539"/>
          <p:cNvPicPr preferRelativeResize="0"/>
          <p:nvPr/>
        </p:nvPicPr>
        <p:blipFill>
          <a:blip r:embed="rId3">
            <a:alphaModFix/>
          </a:blip>
          <a:stretch>
            <a:fillRect/>
          </a:stretch>
        </p:blipFill>
        <p:spPr>
          <a:xfrm>
            <a:off x="152400" y="152400"/>
            <a:ext cx="8005430" cy="483870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pic>
        <p:nvPicPr>
          <p:cNvPr id="1213" name="Google Shape;1213;gd97330e0d3_0_534"/>
          <p:cNvPicPr preferRelativeResize="0"/>
          <p:nvPr/>
        </p:nvPicPr>
        <p:blipFill>
          <a:blip r:embed="rId3">
            <a:alphaModFix/>
          </a:blip>
          <a:stretch>
            <a:fillRect/>
          </a:stretch>
        </p:blipFill>
        <p:spPr>
          <a:xfrm>
            <a:off x="152400" y="152400"/>
            <a:ext cx="7426190"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dc387f01bc_1_3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4200"/>
              <a:buFont typeface="Arial"/>
              <a:buNone/>
            </a:pPr>
            <a:r>
              <a:rPr lang="es"/>
              <a:t>Examples of NLP - </a:t>
            </a:r>
            <a:r>
              <a:rPr lang="es">
                <a:solidFill>
                  <a:srgbClr val="FF9900"/>
                </a:solidFill>
              </a:rPr>
              <a:t>Prediction</a:t>
            </a:r>
            <a:endParaRPr>
              <a:solidFill>
                <a:srgbClr val="FF9900"/>
              </a:solidFill>
            </a:endParaRPr>
          </a:p>
        </p:txBody>
      </p:sp>
      <p:pic>
        <p:nvPicPr>
          <p:cNvPr id="153" name="Google Shape;153;gdc387f01bc_1_35"/>
          <p:cNvPicPr preferRelativeResize="0"/>
          <p:nvPr/>
        </p:nvPicPr>
        <p:blipFill>
          <a:blip r:embed="rId3">
            <a:alphaModFix/>
          </a:blip>
          <a:stretch>
            <a:fillRect/>
          </a:stretch>
        </p:blipFill>
        <p:spPr>
          <a:xfrm>
            <a:off x="685800" y="1423550"/>
            <a:ext cx="6591300" cy="1686800"/>
          </a:xfrm>
          <a:prstGeom prst="rect">
            <a:avLst/>
          </a:prstGeom>
          <a:noFill/>
          <a:ln>
            <a:noFill/>
          </a:ln>
        </p:spPr>
      </p:pic>
      <p:graphicFrame>
        <p:nvGraphicFramePr>
          <p:cNvPr id="154" name="Google Shape;154;gdc387f01bc_1_35"/>
          <p:cNvGraphicFramePr/>
          <p:nvPr/>
        </p:nvGraphicFramePr>
        <p:xfrm>
          <a:off x="645775" y="3289575"/>
          <a:ext cx="3000000" cy="3000000"/>
        </p:xfrm>
        <a:graphic>
          <a:graphicData uri="http://schemas.openxmlformats.org/drawingml/2006/table">
            <a:tbl>
              <a:tblPr>
                <a:noFill/>
                <a:tableStyleId>{7691AEDB-276E-4AF7-84FD-5F8C25EE10C1}</a:tableStyleId>
              </a:tblPr>
              <a:tblGrid>
                <a:gridCol w="3636875"/>
                <a:gridCol w="3981875"/>
              </a:tblGrid>
              <a:tr h="336325">
                <a:tc>
                  <a:txBody>
                    <a:bodyPr/>
                    <a:lstStyle/>
                    <a:p>
                      <a:pPr indent="0" lvl="0" marL="0" marR="0" rtl="0" algn="ctr">
                        <a:lnSpc>
                          <a:spcPct val="100000"/>
                        </a:lnSpc>
                        <a:spcBef>
                          <a:spcPts val="0"/>
                        </a:spcBef>
                        <a:spcAft>
                          <a:spcPts val="0"/>
                        </a:spcAft>
                        <a:buClr>
                          <a:srgbClr val="000000"/>
                        </a:buClr>
                        <a:buSzPts val="1100"/>
                        <a:buFont typeface="Arial"/>
                        <a:buNone/>
                      </a:pPr>
                      <a:r>
                        <a:rPr lang="es" sz="1000" u="none" cap="none" strike="noStrike"/>
                        <a:t>Text review from Tripadvisor</a:t>
                      </a:r>
                      <a:endParaRPr sz="1000" u="none" cap="none" strike="noStrike"/>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s" sz="1000" u="none" cap="none" strike="noStrike"/>
                        <a:t>NLP system - </a:t>
                      </a:r>
                      <a:r>
                        <a:rPr b="1" lang="es" sz="1100" u="none" cap="none" strike="noStrike">
                          <a:solidFill>
                            <a:srgbClr val="B45F06"/>
                          </a:solidFill>
                        </a:rPr>
                        <a:t>Classification</a:t>
                      </a:r>
                      <a:r>
                        <a:rPr lang="es" sz="1000" u="none" cap="none" strike="noStrike"/>
                        <a:t> (</a:t>
                      </a:r>
                      <a:r>
                        <a:rPr lang="es" sz="1000" u="none" cap="none" strike="noStrike">
                          <a:solidFill>
                            <a:schemeClr val="dk1"/>
                          </a:solidFill>
                        </a:rPr>
                        <a:t>Aspect based sentiment analysis)</a:t>
                      </a:r>
                      <a:endParaRPr sz="1000" u="none" cap="none" strike="noStrike"/>
                    </a:p>
                  </a:txBody>
                  <a:tcPr marT="91425" marB="91425" marR="91425" marL="91425">
                    <a:solidFill>
                      <a:srgbClr val="CFE2F3"/>
                    </a:solidFill>
                  </a:tcPr>
                </a:tc>
              </a:tr>
              <a:tr h="1309500">
                <a:tc>
                  <a:txBody>
                    <a:bodyPr/>
                    <a:lstStyle/>
                    <a:p>
                      <a:pPr indent="0" lvl="0" marL="0" marR="0" rtl="0" algn="ctr">
                        <a:lnSpc>
                          <a:spcPct val="100000"/>
                        </a:lnSpc>
                        <a:spcBef>
                          <a:spcPts val="0"/>
                        </a:spcBef>
                        <a:spcAft>
                          <a:spcPts val="0"/>
                        </a:spcAft>
                        <a:buClr>
                          <a:srgbClr val="000000"/>
                        </a:buClr>
                        <a:buSzPts val="1050"/>
                        <a:buFont typeface="Arial"/>
                        <a:buNone/>
                      </a:pPr>
                      <a:r>
                        <a:rPr lang="es" sz="950" u="none" cap="none" strike="noStrike">
                          <a:solidFill>
                            <a:srgbClr val="474747"/>
                          </a:solidFill>
                          <a:highlight>
                            <a:srgbClr val="FFFFFF"/>
                          </a:highlight>
                        </a:rPr>
                        <a:t>Grecocina is a great choice for informal dinners or lunch. The interior space is small but very nicely decorated The greek salad is really one of the best greek salads I’ve had. The vegetarian Mousaka is a fantastic Idea that unfortunately lacked in exexution. Some dishes were a bit too experimental for our party such as the cinnamon cream desert. But, overall everyone was Happy with their plates and I would be Happy to revisit.</a:t>
                      </a:r>
                      <a:endParaRPr sz="1300" u="none" cap="none" strike="noStrike"/>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b="1" lang="es" sz="1000" u="sng">
                          <a:solidFill>
                            <a:srgbClr val="111111"/>
                          </a:solidFill>
                        </a:rPr>
                        <a:t>Class (aspect) - value(polarity)</a:t>
                      </a:r>
                      <a:endParaRPr b="1" sz="1000" u="sng">
                        <a:solidFill>
                          <a:srgbClr val="111111"/>
                        </a:solidFill>
                      </a:endParaRPr>
                    </a:p>
                    <a:p>
                      <a:pPr indent="0" lvl="0" marL="0" marR="0" rtl="0" algn="ctr">
                        <a:lnSpc>
                          <a:spcPct val="100000"/>
                        </a:lnSpc>
                        <a:spcBef>
                          <a:spcPts val="0"/>
                        </a:spcBef>
                        <a:spcAft>
                          <a:spcPts val="0"/>
                        </a:spcAft>
                        <a:buClr>
                          <a:schemeClr val="dk1"/>
                        </a:buClr>
                        <a:buSzPts val="1100"/>
                        <a:buFont typeface="Arial"/>
                        <a:buNone/>
                      </a:pPr>
                      <a:r>
                        <a:rPr lang="es" sz="1000" u="none" cap="none" strike="noStrike">
                          <a:solidFill>
                            <a:schemeClr val="dk1"/>
                          </a:solidFill>
                        </a:rPr>
                        <a:t>Food - positive</a:t>
                      </a:r>
                      <a:endParaRPr sz="1000" u="none" cap="none" strike="noStrike">
                        <a:solidFill>
                          <a:schemeClr val="dk1"/>
                        </a:solidFill>
                      </a:endParaRPr>
                    </a:p>
                    <a:p>
                      <a:pPr indent="0" lvl="0" marL="0" marR="0" rtl="0" algn="ctr">
                        <a:lnSpc>
                          <a:spcPct val="100000"/>
                        </a:lnSpc>
                        <a:spcBef>
                          <a:spcPts val="0"/>
                        </a:spcBef>
                        <a:spcAft>
                          <a:spcPts val="0"/>
                        </a:spcAft>
                        <a:buClr>
                          <a:schemeClr val="dk1"/>
                        </a:buClr>
                        <a:buSzPts val="1100"/>
                        <a:buFont typeface="Arial"/>
                        <a:buNone/>
                      </a:pPr>
                      <a:r>
                        <a:rPr lang="es" sz="1000" u="none" cap="none" strike="noStrike">
                          <a:solidFill>
                            <a:schemeClr val="dk1"/>
                          </a:solidFill>
                        </a:rPr>
                        <a:t>Price - none</a:t>
                      </a:r>
                      <a:endParaRPr sz="1000" u="none" cap="none" strike="noStrike">
                        <a:solidFill>
                          <a:schemeClr val="dk1"/>
                        </a:solidFill>
                      </a:endParaRPr>
                    </a:p>
                    <a:p>
                      <a:pPr indent="0" lvl="0" marL="0" marR="0" rtl="0" algn="ctr">
                        <a:lnSpc>
                          <a:spcPct val="100000"/>
                        </a:lnSpc>
                        <a:spcBef>
                          <a:spcPts val="0"/>
                        </a:spcBef>
                        <a:spcAft>
                          <a:spcPts val="0"/>
                        </a:spcAft>
                        <a:buClr>
                          <a:schemeClr val="dk1"/>
                        </a:buClr>
                        <a:buSzPts val="1100"/>
                        <a:buFont typeface="Arial"/>
                        <a:buNone/>
                      </a:pPr>
                      <a:r>
                        <a:rPr lang="es" sz="1000" u="none" cap="none" strike="noStrike">
                          <a:solidFill>
                            <a:schemeClr val="dk1"/>
                          </a:solidFill>
                        </a:rPr>
                        <a:t>Quality - positive</a:t>
                      </a:r>
                      <a:endParaRPr sz="1000" u="none" cap="none" strike="noStrike">
                        <a:solidFill>
                          <a:schemeClr val="dk1"/>
                        </a:solidFill>
                      </a:endParaRPr>
                    </a:p>
                    <a:p>
                      <a:pPr indent="0" lvl="0" marL="0" marR="0" rtl="0" algn="ctr">
                        <a:lnSpc>
                          <a:spcPct val="100000"/>
                        </a:lnSpc>
                        <a:spcBef>
                          <a:spcPts val="0"/>
                        </a:spcBef>
                        <a:spcAft>
                          <a:spcPts val="0"/>
                        </a:spcAft>
                        <a:buClr>
                          <a:schemeClr val="dk1"/>
                        </a:buClr>
                        <a:buSzPts val="1100"/>
                        <a:buFont typeface="Arial"/>
                        <a:buNone/>
                      </a:pPr>
                      <a:r>
                        <a:rPr lang="es" sz="1000" u="none" cap="none" strike="noStrike">
                          <a:solidFill>
                            <a:schemeClr val="dk1"/>
                          </a:solidFill>
                        </a:rPr>
                        <a:t>Environment - positive</a:t>
                      </a:r>
                      <a:endParaRPr sz="1000" u="none" cap="none" strike="noStrike"/>
                    </a:p>
                  </a:txBody>
                  <a:tcPr marT="91425" marB="91425" marR="91425" marL="91425"/>
                </a:tc>
              </a:tr>
            </a:tbl>
          </a:graphicData>
        </a:graphic>
      </p:graphicFrame>
      <p:sp>
        <p:nvSpPr>
          <p:cNvPr id="155" name="Google Shape;155;gdc387f01bc_1_35"/>
          <p:cNvSpPr txBox="1"/>
          <p:nvPr/>
        </p:nvSpPr>
        <p:spPr>
          <a:xfrm>
            <a:off x="7886700" y="2057400"/>
            <a:ext cx="1103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Open Sans"/>
                <a:ea typeface="Open Sans"/>
                <a:cs typeface="Open Sans"/>
                <a:sym typeface="Open Sans"/>
              </a:rPr>
              <a:t>Action</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Text</a:t>
            </a:r>
            <a:endParaRPr>
              <a:latin typeface="Open Sans"/>
              <a:ea typeface="Open Sans"/>
              <a:cs typeface="Open Sans"/>
              <a:sym typeface="Open Sans"/>
            </a:endParaRPr>
          </a:p>
          <a:p>
            <a:pPr indent="0" lvl="0" marL="0" rtl="0" algn="l">
              <a:spcBef>
                <a:spcPts val="0"/>
              </a:spcBef>
              <a:spcAft>
                <a:spcPts val="0"/>
              </a:spcAft>
              <a:buNone/>
            </a:pPr>
            <a:r>
              <a:rPr lang="es">
                <a:solidFill>
                  <a:srgbClr val="FF9900"/>
                </a:solidFill>
                <a:latin typeface="Open Sans"/>
                <a:ea typeface="Open Sans"/>
                <a:cs typeface="Open Sans"/>
                <a:sym typeface="Open Sans"/>
              </a:rPr>
              <a:t>Prediction</a:t>
            </a:r>
            <a:endParaRPr>
              <a:solidFill>
                <a:srgbClr val="FF9900"/>
              </a:solidFill>
              <a:latin typeface="Open Sans"/>
              <a:ea typeface="Open Sans"/>
              <a:cs typeface="Open Sans"/>
              <a:sym typeface="Open Sans"/>
            </a:endParaRPr>
          </a:p>
        </p:txBody>
      </p:sp>
      <p:cxnSp>
        <p:nvCxnSpPr>
          <p:cNvPr id="156" name="Google Shape;156;gdc387f01bc_1_35"/>
          <p:cNvCxnSpPr/>
          <p:nvPr/>
        </p:nvCxnSpPr>
        <p:spPr>
          <a:xfrm>
            <a:off x="7277100" y="2266950"/>
            <a:ext cx="502800" cy="0"/>
          </a:xfrm>
          <a:prstGeom prst="straightConnector1">
            <a:avLst/>
          </a:prstGeom>
          <a:noFill/>
          <a:ln cap="flat" cmpd="sng" w="19050">
            <a:solidFill>
              <a:srgbClr val="434343"/>
            </a:solidFill>
            <a:prstDash val="solid"/>
            <a:round/>
            <a:headEnd len="med" w="med" type="none"/>
            <a:tailEnd len="med" w="med" type="triangle"/>
          </a:ln>
        </p:spPr>
      </p:cxnSp>
      <p:cxnSp>
        <p:nvCxnSpPr>
          <p:cNvPr id="157" name="Google Shape;157;gdc387f01bc_1_35"/>
          <p:cNvCxnSpPr/>
          <p:nvPr/>
        </p:nvCxnSpPr>
        <p:spPr>
          <a:xfrm>
            <a:off x="7277100" y="2495550"/>
            <a:ext cx="502800" cy="0"/>
          </a:xfrm>
          <a:prstGeom prst="straightConnector1">
            <a:avLst/>
          </a:prstGeom>
          <a:noFill/>
          <a:ln cap="flat" cmpd="sng" w="19050">
            <a:solidFill>
              <a:srgbClr val="474747"/>
            </a:solidFill>
            <a:prstDash val="solid"/>
            <a:round/>
            <a:headEnd len="med" w="med" type="none"/>
            <a:tailEnd len="med" w="med" type="triangle"/>
          </a:ln>
        </p:spPr>
      </p:cxnSp>
      <p:cxnSp>
        <p:nvCxnSpPr>
          <p:cNvPr id="158" name="Google Shape;158;gdc387f01bc_1_35"/>
          <p:cNvCxnSpPr/>
          <p:nvPr/>
        </p:nvCxnSpPr>
        <p:spPr>
          <a:xfrm>
            <a:off x="7277100" y="2724150"/>
            <a:ext cx="502800" cy="0"/>
          </a:xfrm>
          <a:prstGeom prst="straightConnector1">
            <a:avLst/>
          </a:prstGeom>
          <a:noFill/>
          <a:ln cap="flat" cmpd="sng" w="19050">
            <a:solidFill>
              <a:srgbClr val="FF9900"/>
            </a:solidFill>
            <a:prstDash val="solid"/>
            <a:round/>
            <a:headEnd len="med" w="med" type="none"/>
            <a:tailEnd len="med" w="med" type="triangle"/>
          </a:ln>
        </p:spPr>
      </p:cxnSp>
      <p:cxnSp>
        <p:nvCxnSpPr>
          <p:cNvPr id="159" name="Google Shape;159;gdc387f01bc_1_35"/>
          <p:cNvCxnSpPr/>
          <p:nvPr/>
        </p:nvCxnSpPr>
        <p:spPr>
          <a:xfrm rot="10800000">
            <a:off x="4867275" y="2941225"/>
            <a:ext cx="0" cy="264900"/>
          </a:xfrm>
          <a:prstGeom prst="straightConnector1">
            <a:avLst/>
          </a:prstGeom>
          <a:noFill/>
          <a:ln cap="flat" cmpd="sng" w="19050">
            <a:solidFill>
              <a:srgbClr val="FF9900"/>
            </a:solidFill>
            <a:prstDash val="solid"/>
            <a:round/>
            <a:headEnd len="med" w="med" type="none"/>
            <a:tailEnd len="med" w="med" type="triangle"/>
          </a:ln>
        </p:spPr>
      </p:cxn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gd97330e0d3_0_9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Stay tuned...</a:t>
            </a:r>
            <a:endParaRPr/>
          </a:p>
        </p:txBody>
      </p:sp>
      <p:sp>
        <p:nvSpPr>
          <p:cNvPr id="1219" name="Google Shape;1219;gd97330e0d3_0_919"/>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u="sng">
                <a:solidFill>
                  <a:schemeClr val="hlink"/>
                </a:solidFill>
                <a:hlinkClick r:id="rId3"/>
              </a:rPr>
              <a:t>https://research.google/</a:t>
            </a:r>
            <a:endParaRPr/>
          </a:p>
          <a:p>
            <a:pPr indent="0" lvl="0" marL="0" rtl="0" algn="l">
              <a:spcBef>
                <a:spcPts val="0"/>
              </a:spcBef>
              <a:spcAft>
                <a:spcPts val="0"/>
              </a:spcAft>
              <a:buNone/>
            </a:pPr>
            <a:r>
              <a:rPr lang="es" u="sng">
                <a:solidFill>
                  <a:schemeClr val="hlink"/>
                </a:solidFill>
                <a:hlinkClick r:id="rId4"/>
              </a:rPr>
              <a:t>https://huggingface.co/</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Getting</a:t>
            </a:r>
            <a:r>
              <a:rPr lang="es"/>
              <a:t> started</a:t>
            </a:r>
            <a:endParaRPr/>
          </a:p>
          <a:p>
            <a:pPr indent="0" lvl="0" marL="0" rtl="0" algn="l">
              <a:spcBef>
                <a:spcPts val="0"/>
              </a:spcBef>
              <a:spcAft>
                <a:spcPts val="0"/>
              </a:spcAft>
              <a:buNone/>
            </a:pPr>
            <a:r>
              <a:rPr lang="es" u="sng">
                <a:solidFill>
                  <a:schemeClr val="hlink"/>
                </a:solidFill>
                <a:hlinkClick r:id="rId5"/>
              </a:rPr>
              <a:t>https://pytorch.org/tutorials/</a:t>
            </a:r>
            <a:endParaRPr/>
          </a:p>
          <a:p>
            <a:pPr indent="0" lvl="0" marL="0" rtl="0" algn="l">
              <a:spcBef>
                <a:spcPts val="0"/>
              </a:spcBef>
              <a:spcAft>
                <a:spcPts val="0"/>
              </a:spcAft>
              <a:buNone/>
            </a:pPr>
            <a:r>
              <a:t/>
            </a:r>
            <a:endParaRPr/>
          </a:p>
          <a:p>
            <a:pPr indent="0" lvl="0" marL="0" rtl="0" algn="l">
              <a:spcBef>
                <a:spcPts val="0"/>
              </a:spcBef>
              <a:spcAft>
                <a:spcPts val="0"/>
              </a:spcAft>
              <a:buNone/>
            </a:pPr>
            <a:r>
              <a:rPr lang="es" u="sng">
                <a:solidFill>
                  <a:schemeClr val="hlink"/>
                </a:solidFill>
                <a:hlinkClick r:id="rId6"/>
              </a:rPr>
              <a:t>https://keras.io/examples/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dc387f01bc_1_6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Examples of NLP - </a:t>
            </a:r>
            <a:r>
              <a:rPr lang="es">
                <a:solidFill>
                  <a:srgbClr val="FF9900"/>
                </a:solidFill>
              </a:rPr>
              <a:t>Prediction</a:t>
            </a:r>
            <a:endParaRPr>
              <a:solidFill>
                <a:srgbClr val="FF9900"/>
              </a:solidFill>
            </a:endParaRPr>
          </a:p>
        </p:txBody>
      </p:sp>
      <p:pic>
        <p:nvPicPr>
          <p:cNvPr id="165" name="Google Shape;165;gdc387f01bc_1_60"/>
          <p:cNvPicPr preferRelativeResize="0"/>
          <p:nvPr/>
        </p:nvPicPr>
        <p:blipFill>
          <a:blip r:embed="rId3">
            <a:alphaModFix/>
          </a:blip>
          <a:stretch>
            <a:fillRect/>
          </a:stretch>
        </p:blipFill>
        <p:spPr>
          <a:xfrm>
            <a:off x="685800" y="1423550"/>
            <a:ext cx="6591300" cy="1686800"/>
          </a:xfrm>
          <a:prstGeom prst="rect">
            <a:avLst/>
          </a:prstGeom>
          <a:noFill/>
          <a:ln>
            <a:noFill/>
          </a:ln>
        </p:spPr>
      </p:pic>
      <p:graphicFrame>
        <p:nvGraphicFramePr>
          <p:cNvPr id="166" name="Google Shape;166;gdc387f01bc_1_60"/>
          <p:cNvGraphicFramePr/>
          <p:nvPr/>
        </p:nvGraphicFramePr>
        <p:xfrm>
          <a:off x="645775" y="3289575"/>
          <a:ext cx="3000000" cy="3000000"/>
        </p:xfrm>
        <a:graphic>
          <a:graphicData uri="http://schemas.openxmlformats.org/drawingml/2006/table">
            <a:tbl>
              <a:tblPr>
                <a:noFill/>
                <a:tableStyleId>{7691AEDB-276E-4AF7-84FD-5F8C25EE10C1}</a:tableStyleId>
              </a:tblPr>
              <a:tblGrid>
                <a:gridCol w="3636875"/>
                <a:gridCol w="3981875"/>
              </a:tblGrid>
              <a:tr h="336325">
                <a:tc>
                  <a:txBody>
                    <a:bodyPr/>
                    <a:lstStyle/>
                    <a:p>
                      <a:pPr indent="0" lvl="0" marL="0" marR="0" rtl="0" algn="ctr">
                        <a:lnSpc>
                          <a:spcPct val="100000"/>
                        </a:lnSpc>
                        <a:spcBef>
                          <a:spcPts val="0"/>
                        </a:spcBef>
                        <a:spcAft>
                          <a:spcPts val="0"/>
                        </a:spcAft>
                        <a:buClr>
                          <a:srgbClr val="000000"/>
                        </a:buClr>
                        <a:buSzPts val="1100"/>
                        <a:buFont typeface="Arial"/>
                        <a:buNone/>
                      </a:pPr>
                      <a:r>
                        <a:rPr lang="es" sz="1000" u="none" cap="none" strike="noStrike"/>
                        <a:t>Text review from Tripadvisor</a:t>
                      </a:r>
                      <a:endParaRPr sz="1000" u="none" cap="none" strike="noStrike"/>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s" sz="1000" u="none" cap="none" strike="noStrike"/>
                        <a:t>NLP system - Classification (</a:t>
                      </a:r>
                      <a:r>
                        <a:rPr lang="es" sz="1000" u="none" cap="none" strike="noStrike">
                          <a:solidFill>
                            <a:schemeClr val="dk1"/>
                          </a:solidFill>
                        </a:rPr>
                        <a:t>Aspect based sentiment analysis)</a:t>
                      </a:r>
                      <a:endParaRPr sz="1000" u="none" cap="none" strike="noStrike"/>
                    </a:p>
                  </a:txBody>
                  <a:tcPr marT="91425" marB="91425" marR="91425" marL="91425">
                    <a:solidFill>
                      <a:srgbClr val="CFE2F3"/>
                    </a:solidFill>
                  </a:tcPr>
                </a:tc>
              </a:tr>
              <a:tr h="1309500">
                <a:tc>
                  <a:txBody>
                    <a:bodyPr/>
                    <a:lstStyle/>
                    <a:p>
                      <a:pPr indent="0" lvl="0" marL="0" marR="0" rtl="0" algn="ctr">
                        <a:lnSpc>
                          <a:spcPct val="100000"/>
                        </a:lnSpc>
                        <a:spcBef>
                          <a:spcPts val="0"/>
                        </a:spcBef>
                        <a:spcAft>
                          <a:spcPts val="0"/>
                        </a:spcAft>
                        <a:buClr>
                          <a:srgbClr val="000000"/>
                        </a:buClr>
                        <a:buSzPts val="1050"/>
                        <a:buFont typeface="Arial"/>
                        <a:buNone/>
                      </a:pPr>
                      <a:r>
                        <a:rPr lang="es" sz="950" u="none" cap="none" strike="noStrike">
                          <a:solidFill>
                            <a:srgbClr val="474747"/>
                          </a:solidFill>
                          <a:highlight>
                            <a:srgbClr val="FFFFFF"/>
                          </a:highlight>
                        </a:rPr>
                        <a:t>Grecocina is a great choice for informal dinners or lunch. The interior space is small but very nicely decorated The greek salad is really one of the best greek salads I’ve had. The vegetarian Mousaka is a fantastic Idea that unfortunately lacked in exexution. Some dishes were a bit too experimental for our party such as the cinnamon cream desert. But, overall everyone was Happy with their plates and I would be Happy to revisit.</a:t>
                      </a:r>
                      <a:endParaRPr sz="1300" u="none" cap="none" strike="noStrike"/>
                    </a:p>
                  </a:txBody>
                  <a:tcPr marT="91425" marB="91425" marR="91425" marL="91425"/>
                </a:tc>
                <a:tc>
                  <a:txBody>
                    <a:bodyPr/>
                    <a:lstStyle/>
                    <a:p>
                      <a:pPr indent="0" lvl="0" marL="0" marR="0" rtl="0" algn="ctr">
                        <a:lnSpc>
                          <a:spcPct val="100000"/>
                        </a:lnSpc>
                        <a:spcBef>
                          <a:spcPts val="0"/>
                        </a:spcBef>
                        <a:spcAft>
                          <a:spcPts val="0"/>
                        </a:spcAft>
                        <a:buClr>
                          <a:schemeClr val="dk1"/>
                        </a:buClr>
                        <a:buSzPts val="1100"/>
                        <a:buFont typeface="Arial"/>
                        <a:buNone/>
                      </a:pPr>
                      <a:r>
                        <a:rPr b="1" lang="es" sz="1000" u="sng">
                          <a:solidFill>
                            <a:srgbClr val="111111"/>
                          </a:solidFill>
                        </a:rPr>
                        <a:t>Class (aspect) - value(polarity)</a:t>
                      </a:r>
                      <a:endParaRPr b="1" sz="1000" u="sng">
                        <a:solidFill>
                          <a:srgbClr val="111111"/>
                        </a:solidFill>
                      </a:endParaRPr>
                    </a:p>
                    <a:p>
                      <a:pPr indent="0" lvl="0" marL="0" marR="0" rtl="0" algn="ctr">
                        <a:lnSpc>
                          <a:spcPct val="100000"/>
                        </a:lnSpc>
                        <a:spcBef>
                          <a:spcPts val="0"/>
                        </a:spcBef>
                        <a:spcAft>
                          <a:spcPts val="0"/>
                        </a:spcAft>
                        <a:buClr>
                          <a:schemeClr val="dk1"/>
                        </a:buClr>
                        <a:buSzPts val="1100"/>
                        <a:buFont typeface="Arial"/>
                        <a:buNone/>
                      </a:pPr>
                      <a:r>
                        <a:rPr lang="es" sz="1000" u="none" cap="none" strike="noStrike">
                          <a:solidFill>
                            <a:schemeClr val="dk1"/>
                          </a:solidFill>
                        </a:rPr>
                        <a:t>Food - positive</a:t>
                      </a:r>
                      <a:endParaRPr sz="1000" u="none" cap="none" strike="noStrike">
                        <a:solidFill>
                          <a:schemeClr val="dk1"/>
                        </a:solidFill>
                      </a:endParaRPr>
                    </a:p>
                    <a:p>
                      <a:pPr indent="0" lvl="0" marL="0" marR="0" rtl="0" algn="ctr">
                        <a:lnSpc>
                          <a:spcPct val="100000"/>
                        </a:lnSpc>
                        <a:spcBef>
                          <a:spcPts val="0"/>
                        </a:spcBef>
                        <a:spcAft>
                          <a:spcPts val="0"/>
                        </a:spcAft>
                        <a:buClr>
                          <a:schemeClr val="dk1"/>
                        </a:buClr>
                        <a:buSzPts val="1100"/>
                        <a:buFont typeface="Arial"/>
                        <a:buNone/>
                      </a:pPr>
                      <a:r>
                        <a:rPr lang="es" sz="1000" u="none" cap="none" strike="noStrike">
                          <a:solidFill>
                            <a:schemeClr val="dk1"/>
                          </a:solidFill>
                        </a:rPr>
                        <a:t>Price - none</a:t>
                      </a:r>
                      <a:endParaRPr sz="1000" u="none" cap="none" strike="noStrike">
                        <a:solidFill>
                          <a:schemeClr val="dk1"/>
                        </a:solidFill>
                      </a:endParaRPr>
                    </a:p>
                    <a:p>
                      <a:pPr indent="0" lvl="0" marL="0" marR="0" rtl="0" algn="ctr">
                        <a:lnSpc>
                          <a:spcPct val="100000"/>
                        </a:lnSpc>
                        <a:spcBef>
                          <a:spcPts val="0"/>
                        </a:spcBef>
                        <a:spcAft>
                          <a:spcPts val="0"/>
                        </a:spcAft>
                        <a:buClr>
                          <a:schemeClr val="dk1"/>
                        </a:buClr>
                        <a:buSzPts val="1100"/>
                        <a:buFont typeface="Arial"/>
                        <a:buNone/>
                      </a:pPr>
                      <a:r>
                        <a:rPr lang="es" sz="1000" u="none" cap="none" strike="noStrike">
                          <a:solidFill>
                            <a:schemeClr val="dk1"/>
                          </a:solidFill>
                        </a:rPr>
                        <a:t>Quality - positive</a:t>
                      </a:r>
                      <a:endParaRPr sz="1000" u="none" cap="none" strike="noStrike">
                        <a:solidFill>
                          <a:schemeClr val="dk1"/>
                        </a:solidFill>
                      </a:endParaRPr>
                    </a:p>
                    <a:p>
                      <a:pPr indent="0" lvl="0" marL="0" marR="0" rtl="0" algn="ctr">
                        <a:lnSpc>
                          <a:spcPct val="100000"/>
                        </a:lnSpc>
                        <a:spcBef>
                          <a:spcPts val="0"/>
                        </a:spcBef>
                        <a:spcAft>
                          <a:spcPts val="0"/>
                        </a:spcAft>
                        <a:buClr>
                          <a:schemeClr val="dk1"/>
                        </a:buClr>
                        <a:buSzPts val="1100"/>
                        <a:buFont typeface="Arial"/>
                        <a:buNone/>
                      </a:pPr>
                      <a:r>
                        <a:rPr lang="es" sz="1000" u="none" cap="none" strike="noStrike">
                          <a:solidFill>
                            <a:schemeClr val="dk1"/>
                          </a:solidFill>
                        </a:rPr>
                        <a:t>Environment - positive</a:t>
                      </a:r>
                      <a:endParaRPr sz="1000" u="none" cap="none" strike="noStrike"/>
                    </a:p>
                  </a:txBody>
                  <a:tcPr marT="91425" marB="91425" marR="91425" marL="91425"/>
                </a:tc>
              </a:tr>
            </a:tbl>
          </a:graphicData>
        </a:graphic>
      </p:graphicFrame>
      <p:sp>
        <p:nvSpPr>
          <p:cNvPr id="167" name="Google Shape;167;gdc387f01bc_1_60"/>
          <p:cNvSpPr txBox="1"/>
          <p:nvPr/>
        </p:nvSpPr>
        <p:spPr>
          <a:xfrm>
            <a:off x="7886700" y="2057400"/>
            <a:ext cx="1103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Open Sans"/>
                <a:ea typeface="Open Sans"/>
                <a:cs typeface="Open Sans"/>
                <a:sym typeface="Open Sans"/>
              </a:rPr>
              <a:t>Action</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s">
                <a:latin typeface="Open Sans"/>
                <a:ea typeface="Open Sans"/>
                <a:cs typeface="Open Sans"/>
                <a:sym typeface="Open Sans"/>
              </a:rPr>
              <a:t>Text</a:t>
            </a:r>
            <a:endParaRPr>
              <a:latin typeface="Open Sans"/>
              <a:ea typeface="Open Sans"/>
              <a:cs typeface="Open Sans"/>
              <a:sym typeface="Open Sans"/>
            </a:endParaRPr>
          </a:p>
          <a:p>
            <a:pPr indent="0" lvl="0" marL="0" rtl="0" algn="l">
              <a:spcBef>
                <a:spcPts val="0"/>
              </a:spcBef>
              <a:spcAft>
                <a:spcPts val="0"/>
              </a:spcAft>
              <a:buNone/>
            </a:pPr>
            <a:r>
              <a:rPr lang="es">
                <a:solidFill>
                  <a:srgbClr val="FF9900"/>
                </a:solidFill>
                <a:latin typeface="Open Sans"/>
                <a:ea typeface="Open Sans"/>
                <a:cs typeface="Open Sans"/>
                <a:sym typeface="Open Sans"/>
              </a:rPr>
              <a:t>Prediction</a:t>
            </a:r>
            <a:endParaRPr>
              <a:solidFill>
                <a:srgbClr val="FF9900"/>
              </a:solidFill>
              <a:latin typeface="Open Sans"/>
              <a:ea typeface="Open Sans"/>
              <a:cs typeface="Open Sans"/>
              <a:sym typeface="Open Sans"/>
            </a:endParaRPr>
          </a:p>
        </p:txBody>
      </p:sp>
      <p:cxnSp>
        <p:nvCxnSpPr>
          <p:cNvPr id="168" name="Google Shape;168;gdc387f01bc_1_60"/>
          <p:cNvCxnSpPr/>
          <p:nvPr/>
        </p:nvCxnSpPr>
        <p:spPr>
          <a:xfrm>
            <a:off x="7277100" y="2266950"/>
            <a:ext cx="502800" cy="0"/>
          </a:xfrm>
          <a:prstGeom prst="straightConnector1">
            <a:avLst/>
          </a:prstGeom>
          <a:noFill/>
          <a:ln cap="flat" cmpd="sng" w="19050">
            <a:solidFill>
              <a:srgbClr val="434343"/>
            </a:solidFill>
            <a:prstDash val="solid"/>
            <a:round/>
            <a:headEnd len="med" w="med" type="none"/>
            <a:tailEnd len="med" w="med" type="triangle"/>
          </a:ln>
        </p:spPr>
      </p:cxnSp>
      <p:cxnSp>
        <p:nvCxnSpPr>
          <p:cNvPr id="169" name="Google Shape;169;gdc387f01bc_1_60"/>
          <p:cNvCxnSpPr/>
          <p:nvPr/>
        </p:nvCxnSpPr>
        <p:spPr>
          <a:xfrm>
            <a:off x="7277100" y="2495550"/>
            <a:ext cx="502800" cy="0"/>
          </a:xfrm>
          <a:prstGeom prst="straightConnector1">
            <a:avLst/>
          </a:prstGeom>
          <a:noFill/>
          <a:ln cap="flat" cmpd="sng" w="19050">
            <a:solidFill>
              <a:srgbClr val="474747"/>
            </a:solidFill>
            <a:prstDash val="solid"/>
            <a:round/>
            <a:headEnd len="med" w="med" type="none"/>
            <a:tailEnd len="med" w="med" type="triangle"/>
          </a:ln>
        </p:spPr>
      </p:cxnSp>
      <p:cxnSp>
        <p:nvCxnSpPr>
          <p:cNvPr id="170" name="Google Shape;170;gdc387f01bc_1_60"/>
          <p:cNvCxnSpPr/>
          <p:nvPr/>
        </p:nvCxnSpPr>
        <p:spPr>
          <a:xfrm>
            <a:off x="7277100" y="2724150"/>
            <a:ext cx="502800" cy="0"/>
          </a:xfrm>
          <a:prstGeom prst="straightConnector1">
            <a:avLst/>
          </a:prstGeom>
          <a:noFill/>
          <a:ln cap="flat" cmpd="sng" w="19050">
            <a:solidFill>
              <a:srgbClr val="FF9900"/>
            </a:solidFill>
            <a:prstDash val="solid"/>
            <a:round/>
            <a:headEnd len="med" w="med" type="none"/>
            <a:tailEnd len="med" w="med" type="triangle"/>
          </a:ln>
        </p:spPr>
      </p:cxnSp>
      <p:cxnSp>
        <p:nvCxnSpPr>
          <p:cNvPr id="171" name="Google Shape;171;gdc387f01bc_1_60"/>
          <p:cNvCxnSpPr/>
          <p:nvPr/>
        </p:nvCxnSpPr>
        <p:spPr>
          <a:xfrm rot="10800000">
            <a:off x="4867275" y="2941225"/>
            <a:ext cx="0" cy="264900"/>
          </a:xfrm>
          <a:prstGeom prst="straightConnector1">
            <a:avLst/>
          </a:prstGeom>
          <a:noFill/>
          <a:ln cap="flat" cmpd="sng" w="19050">
            <a:solidFill>
              <a:srgbClr val="FF9900"/>
            </a:solidFill>
            <a:prstDash val="solid"/>
            <a:round/>
            <a:headEnd len="med" w="med" type="none"/>
            <a:tailEnd len="med" w="med" type="triangle"/>
          </a:ln>
        </p:spPr>
      </p:cxnSp>
      <p:sp>
        <p:nvSpPr>
          <p:cNvPr id="172" name="Google Shape;172;gdc387f01bc_1_60"/>
          <p:cNvSpPr/>
          <p:nvPr/>
        </p:nvSpPr>
        <p:spPr>
          <a:xfrm>
            <a:off x="2591000" y="3096200"/>
            <a:ext cx="3724200" cy="204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400"/>
              <a:buFont typeface="Arial"/>
              <a:buNone/>
            </a:pPr>
            <a:r>
              <a:rPr lang="es" sz="1600">
                <a:solidFill>
                  <a:schemeClr val="dk1"/>
                </a:solidFill>
                <a:latin typeface="Open Sans"/>
                <a:ea typeface="Open Sans"/>
                <a:cs typeface="Open Sans"/>
                <a:sym typeface="Open Sans"/>
              </a:rPr>
              <a:t>Sounds easy? </a:t>
            </a:r>
            <a:endParaRPr sz="1600">
              <a:solidFill>
                <a:schemeClr val="dk1"/>
              </a:solidFill>
              <a:latin typeface="Open Sans"/>
              <a:ea typeface="Open Sans"/>
              <a:cs typeface="Open Sans"/>
              <a:sym typeface="Open Sans"/>
            </a:endParaRPr>
          </a:p>
          <a:p>
            <a:pPr indent="0" lvl="0" marL="0" rtl="0" algn="ctr">
              <a:spcBef>
                <a:spcPts val="0"/>
              </a:spcBef>
              <a:spcAft>
                <a:spcPts val="0"/>
              </a:spcAft>
              <a:buClr>
                <a:schemeClr val="dk1"/>
              </a:buClr>
              <a:buSzPts val="1400"/>
              <a:buFont typeface="Arial"/>
              <a:buNone/>
            </a:pPr>
            <a:r>
              <a:t/>
            </a:r>
            <a:endParaRPr>
              <a:solidFill>
                <a:schemeClr val="dk1"/>
              </a:solidFill>
              <a:latin typeface="Open Sans"/>
              <a:ea typeface="Open Sans"/>
              <a:cs typeface="Open Sans"/>
              <a:sym typeface="Open Sans"/>
            </a:endParaRPr>
          </a:p>
          <a:p>
            <a:pPr indent="0" lvl="0" marL="0" rtl="0" algn="ctr">
              <a:spcBef>
                <a:spcPts val="0"/>
              </a:spcBef>
              <a:spcAft>
                <a:spcPts val="0"/>
              </a:spcAft>
              <a:buClr>
                <a:schemeClr val="dk1"/>
              </a:buClr>
              <a:buSzPts val="1400"/>
              <a:buFont typeface="Arial"/>
              <a:buNone/>
            </a:pPr>
            <a:r>
              <a:rPr lang="es">
                <a:solidFill>
                  <a:schemeClr val="dk1"/>
                </a:solidFill>
                <a:latin typeface="Open Sans"/>
                <a:ea typeface="Open Sans"/>
                <a:cs typeface="Open Sans"/>
                <a:sym typeface="Open Sans"/>
              </a:rPr>
              <a:t>When humans are asked to perform this task there is an</a:t>
            </a:r>
            <a:r>
              <a:rPr b="1" lang="es">
                <a:solidFill>
                  <a:schemeClr val="dk1"/>
                </a:solidFill>
                <a:latin typeface="Open Sans"/>
                <a:ea typeface="Open Sans"/>
                <a:cs typeface="Open Sans"/>
                <a:sym typeface="Open Sans"/>
              </a:rPr>
              <a:t> 80%</a:t>
            </a:r>
            <a:r>
              <a:rPr lang="es">
                <a:solidFill>
                  <a:schemeClr val="dk1"/>
                </a:solidFill>
                <a:latin typeface="Open Sans"/>
                <a:ea typeface="Open Sans"/>
                <a:cs typeface="Open Sans"/>
                <a:sym typeface="Open Sans"/>
              </a:rPr>
              <a:t> only of agreement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dc387f01bc_1_7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Examples of NLP - </a:t>
            </a:r>
            <a:r>
              <a:rPr lang="es">
                <a:solidFill>
                  <a:srgbClr val="FF9900"/>
                </a:solidFill>
              </a:rPr>
              <a:t>Text</a:t>
            </a:r>
            <a:endParaRPr>
              <a:solidFill>
                <a:srgbClr val="FF9900"/>
              </a:solidFill>
            </a:endParaRPr>
          </a:p>
        </p:txBody>
      </p:sp>
      <p:pic>
        <p:nvPicPr>
          <p:cNvPr id="178" name="Google Shape;178;gdc387f01bc_1_72"/>
          <p:cNvPicPr preferRelativeResize="0"/>
          <p:nvPr/>
        </p:nvPicPr>
        <p:blipFill>
          <a:blip r:embed="rId3">
            <a:alphaModFix/>
          </a:blip>
          <a:stretch>
            <a:fillRect/>
          </a:stretch>
        </p:blipFill>
        <p:spPr>
          <a:xfrm>
            <a:off x="685800" y="1423550"/>
            <a:ext cx="6591300" cy="1686800"/>
          </a:xfrm>
          <a:prstGeom prst="rect">
            <a:avLst/>
          </a:prstGeom>
          <a:noFill/>
          <a:ln>
            <a:noFill/>
          </a:ln>
        </p:spPr>
      </p:pic>
      <p:graphicFrame>
        <p:nvGraphicFramePr>
          <p:cNvPr id="179" name="Google Shape;179;gdc387f01bc_1_72"/>
          <p:cNvGraphicFramePr/>
          <p:nvPr/>
        </p:nvGraphicFramePr>
        <p:xfrm>
          <a:off x="645775" y="3289575"/>
          <a:ext cx="3000000" cy="3000000"/>
        </p:xfrm>
        <a:graphic>
          <a:graphicData uri="http://schemas.openxmlformats.org/drawingml/2006/table">
            <a:tbl>
              <a:tblPr>
                <a:noFill/>
                <a:tableStyleId>{7691AEDB-276E-4AF7-84FD-5F8C25EE10C1}</a:tableStyleId>
              </a:tblPr>
              <a:tblGrid>
                <a:gridCol w="3636875"/>
                <a:gridCol w="3981875"/>
              </a:tblGrid>
              <a:tr h="336325">
                <a:tc>
                  <a:txBody>
                    <a:bodyPr/>
                    <a:lstStyle/>
                    <a:p>
                      <a:pPr indent="0" lvl="0" marL="0" marR="0" rtl="0" algn="ctr">
                        <a:lnSpc>
                          <a:spcPct val="100000"/>
                        </a:lnSpc>
                        <a:spcBef>
                          <a:spcPts val="0"/>
                        </a:spcBef>
                        <a:spcAft>
                          <a:spcPts val="0"/>
                        </a:spcAft>
                        <a:buClr>
                          <a:srgbClr val="000000"/>
                        </a:buClr>
                        <a:buSzPts val="1100"/>
                        <a:buFont typeface="Arial"/>
                        <a:buNone/>
                      </a:pPr>
                      <a:r>
                        <a:rPr lang="es" sz="1000" u="none" cap="none" strike="noStrike"/>
                        <a:t>Text review from Tripadvisor</a:t>
                      </a:r>
                      <a:endParaRPr sz="1000" u="none" cap="none" strike="noStrike"/>
                    </a:p>
                  </a:txBody>
                  <a:tcPr marT="91425" marB="91425" marR="91425" marL="91425">
                    <a:solidFill>
                      <a:srgbClr val="CFE2F3"/>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s" sz="1000" u="none" cap="none" strike="noStrike"/>
                        <a:t>NLP system - </a:t>
                      </a:r>
                      <a:r>
                        <a:rPr b="1" lang="es" sz="1100">
                          <a:solidFill>
                            <a:srgbClr val="B45F06"/>
                          </a:solidFill>
                        </a:rPr>
                        <a:t>Summarization</a:t>
                      </a:r>
                      <a:r>
                        <a:rPr lang="es" sz="1000" u="none" cap="none" strike="noStrike"/>
                        <a:t> </a:t>
                      </a:r>
                      <a:endParaRPr sz="1000" u="none" cap="none" strike="noStrike"/>
                    </a:p>
                  </a:txBody>
                  <a:tcPr marT="91425" marB="91425" marR="91425" marL="91425">
                    <a:solidFill>
                      <a:srgbClr val="CFE2F3"/>
                    </a:solidFill>
                  </a:tcPr>
                </a:tc>
              </a:tr>
              <a:tr h="1309500">
                <a:tc>
                  <a:txBody>
                    <a:bodyPr/>
                    <a:lstStyle/>
                    <a:p>
                      <a:pPr indent="0" lvl="0" marL="0" marR="0" rtl="0" algn="ctr">
                        <a:lnSpc>
                          <a:spcPct val="100000"/>
                        </a:lnSpc>
                        <a:spcBef>
                          <a:spcPts val="0"/>
                        </a:spcBef>
                        <a:spcAft>
                          <a:spcPts val="0"/>
                        </a:spcAft>
                        <a:buClr>
                          <a:srgbClr val="000000"/>
                        </a:buClr>
                        <a:buSzPts val="1050"/>
                        <a:buFont typeface="Arial"/>
                        <a:buNone/>
                      </a:pPr>
                      <a:r>
                        <a:rPr lang="es" sz="950" u="none" cap="none" strike="noStrike">
                          <a:solidFill>
                            <a:srgbClr val="474747"/>
                          </a:solidFill>
                          <a:highlight>
                            <a:srgbClr val="FFFFFF"/>
                          </a:highlight>
                        </a:rPr>
                        <a:t>Grecocina is a great choice for informal dinners or lunch. The interior space is small but very nicely decorated The greek salad is really one of the best greek salads I’ve had. The vegetarian Mousaka is a fantastic Idea that unfortunately lacked in exexution. Some dishes were a bit too experimental for our party such as the cinnamon cream desert. But, overall everyone was Happy with their plates and I would be Happy to revisit.</a:t>
                      </a:r>
                      <a:endParaRPr sz="1300" u="none" cap="none" strike="noStrike"/>
                    </a:p>
                  </a:txBody>
                  <a:tcPr marT="91425" marB="91425" marR="91425" marL="91425"/>
                </a:tc>
                <a:tc>
                  <a:txBody>
                    <a:bodyPr/>
                    <a:lstStyle/>
                    <a:p>
                      <a:pPr indent="0" lvl="0" marL="0" rtl="0" algn="l">
                        <a:spcBef>
                          <a:spcPts val="0"/>
                        </a:spcBef>
                        <a:spcAft>
                          <a:spcPts val="0"/>
                        </a:spcAft>
                        <a:buClr>
                          <a:schemeClr val="dk1"/>
                        </a:buClr>
                        <a:buSzPts val="1050"/>
                        <a:buFont typeface="Arial"/>
                        <a:buNone/>
                      </a:pPr>
                      <a:r>
                        <a:rPr lang="es" sz="1050">
                          <a:solidFill>
                            <a:srgbClr val="474747"/>
                          </a:solidFill>
                          <a:highlight>
                            <a:schemeClr val="lt1"/>
                          </a:highlight>
                        </a:rPr>
                        <a:t>Grecocina ‘s interior space is small but very nicely decorated. </a:t>
                      </a:r>
                      <a:endParaRPr sz="1050">
                        <a:solidFill>
                          <a:srgbClr val="474747"/>
                        </a:solidFill>
                        <a:highlight>
                          <a:schemeClr val="lt1"/>
                        </a:highlight>
                      </a:endParaRPr>
                    </a:p>
                    <a:p>
                      <a:pPr indent="0" lvl="0" marL="0" rtl="0" algn="l">
                        <a:spcBef>
                          <a:spcPts val="0"/>
                        </a:spcBef>
                        <a:spcAft>
                          <a:spcPts val="0"/>
                        </a:spcAft>
                        <a:buClr>
                          <a:schemeClr val="dk1"/>
                        </a:buClr>
                        <a:buSzPts val="1050"/>
                        <a:buFont typeface="Arial"/>
                        <a:buNone/>
                      </a:pPr>
                      <a:r>
                        <a:rPr lang="es" sz="1050">
                          <a:solidFill>
                            <a:srgbClr val="474747"/>
                          </a:solidFill>
                          <a:highlight>
                            <a:schemeClr val="lt1"/>
                          </a:highlight>
                        </a:rPr>
                        <a:t>The greek salad is the best I’ve had but the vegetarian Mousaka lacked in exexution. Some dishes were a bit too experimental for our party but I would be Happy to revisit.</a:t>
                      </a:r>
                      <a:endParaRPr sz="1000"/>
                    </a:p>
                  </a:txBody>
                  <a:tcPr marT="91425" marB="91425" marR="91425" marL="91425"/>
                </a:tc>
              </a:tr>
            </a:tbl>
          </a:graphicData>
        </a:graphic>
      </p:graphicFrame>
      <p:sp>
        <p:nvSpPr>
          <p:cNvPr id="180" name="Google Shape;180;gdc387f01bc_1_72"/>
          <p:cNvSpPr txBox="1"/>
          <p:nvPr/>
        </p:nvSpPr>
        <p:spPr>
          <a:xfrm>
            <a:off x="7886700" y="2057400"/>
            <a:ext cx="1103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latin typeface="Open Sans"/>
                <a:ea typeface="Open Sans"/>
                <a:cs typeface="Open Sans"/>
                <a:sym typeface="Open Sans"/>
              </a:rPr>
              <a:t>Action</a:t>
            </a:r>
            <a:endParaRPr>
              <a:solidFill>
                <a:schemeClr val="dk1"/>
              </a:solidFill>
              <a:latin typeface="Open Sans"/>
              <a:ea typeface="Open Sans"/>
              <a:cs typeface="Open Sans"/>
              <a:sym typeface="Open Sans"/>
            </a:endParaRPr>
          </a:p>
          <a:p>
            <a:pPr indent="0" lvl="0" marL="0" rtl="0" algn="l">
              <a:spcBef>
                <a:spcPts val="0"/>
              </a:spcBef>
              <a:spcAft>
                <a:spcPts val="0"/>
              </a:spcAft>
              <a:buNone/>
            </a:pPr>
            <a:r>
              <a:rPr lang="es">
                <a:solidFill>
                  <a:srgbClr val="FF9900"/>
                </a:solidFill>
                <a:latin typeface="Open Sans"/>
                <a:ea typeface="Open Sans"/>
                <a:cs typeface="Open Sans"/>
                <a:sym typeface="Open Sans"/>
              </a:rPr>
              <a:t>Text</a:t>
            </a:r>
            <a:endParaRPr>
              <a:solidFill>
                <a:srgbClr val="FF9900"/>
              </a:solidFill>
              <a:latin typeface="Open Sans"/>
              <a:ea typeface="Open Sans"/>
              <a:cs typeface="Open Sans"/>
              <a:sym typeface="Open Sans"/>
            </a:endParaRPr>
          </a:p>
          <a:p>
            <a:pPr indent="0" lvl="0" marL="0" rtl="0" algn="l">
              <a:spcBef>
                <a:spcPts val="0"/>
              </a:spcBef>
              <a:spcAft>
                <a:spcPts val="0"/>
              </a:spcAft>
              <a:buNone/>
            </a:pPr>
            <a:r>
              <a:rPr lang="es">
                <a:solidFill>
                  <a:srgbClr val="111111"/>
                </a:solidFill>
                <a:latin typeface="Open Sans"/>
                <a:ea typeface="Open Sans"/>
                <a:cs typeface="Open Sans"/>
                <a:sym typeface="Open Sans"/>
              </a:rPr>
              <a:t>Prediction</a:t>
            </a:r>
            <a:endParaRPr>
              <a:solidFill>
                <a:srgbClr val="111111"/>
              </a:solidFill>
              <a:latin typeface="Open Sans"/>
              <a:ea typeface="Open Sans"/>
              <a:cs typeface="Open Sans"/>
              <a:sym typeface="Open Sans"/>
            </a:endParaRPr>
          </a:p>
        </p:txBody>
      </p:sp>
      <p:cxnSp>
        <p:nvCxnSpPr>
          <p:cNvPr id="181" name="Google Shape;181;gdc387f01bc_1_72"/>
          <p:cNvCxnSpPr/>
          <p:nvPr/>
        </p:nvCxnSpPr>
        <p:spPr>
          <a:xfrm>
            <a:off x="7277100" y="2266950"/>
            <a:ext cx="502800" cy="0"/>
          </a:xfrm>
          <a:prstGeom prst="straightConnector1">
            <a:avLst/>
          </a:prstGeom>
          <a:noFill/>
          <a:ln cap="flat" cmpd="sng" w="19050">
            <a:solidFill>
              <a:srgbClr val="434343"/>
            </a:solidFill>
            <a:prstDash val="solid"/>
            <a:round/>
            <a:headEnd len="med" w="med" type="none"/>
            <a:tailEnd len="med" w="med" type="triangle"/>
          </a:ln>
        </p:spPr>
      </p:cxnSp>
      <p:cxnSp>
        <p:nvCxnSpPr>
          <p:cNvPr id="182" name="Google Shape;182;gdc387f01bc_1_72"/>
          <p:cNvCxnSpPr/>
          <p:nvPr/>
        </p:nvCxnSpPr>
        <p:spPr>
          <a:xfrm>
            <a:off x="7277100" y="2495550"/>
            <a:ext cx="502800" cy="0"/>
          </a:xfrm>
          <a:prstGeom prst="straightConnector1">
            <a:avLst/>
          </a:prstGeom>
          <a:noFill/>
          <a:ln cap="flat" cmpd="sng" w="19050">
            <a:solidFill>
              <a:srgbClr val="FF9900"/>
            </a:solidFill>
            <a:prstDash val="solid"/>
            <a:round/>
            <a:headEnd len="med" w="med" type="none"/>
            <a:tailEnd len="med" w="med" type="triangle"/>
          </a:ln>
        </p:spPr>
      </p:cxnSp>
      <p:cxnSp>
        <p:nvCxnSpPr>
          <p:cNvPr id="183" name="Google Shape;183;gdc387f01bc_1_72"/>
          <p:cNvCxnSpPr/>
          <p:nvPr/>
        </p:nvCxnSpPr>
        <p:spPr>
          <a:xfrm>
            <a:off x="7277100" y="2724150"/>
            <a:ext cx="502800" cy="0"/>
          </a:xfrm>
          <a:prstGeom prst="straightConnector1">
            <a:avLst/>
          </a:prstGeom>
          <a:noFill/>
          <a:ln cap="flat" cmpd="sng" w="19050">
            <a:solidFill>
              <a:srgbClr val="434343"/>
            </a:solidFill>
            <a:prstDash val="solid"/>
            <a:round/>
            <a:headEnd len="med" w="med" type="none"/>
            <a:tailEnd len="med" w="med" type="triangle"/>
          </a:ln>
        </p:spPr>
      </p:cxnSp>
      <p:cxnSp>
        <p:nvCxnSpPr>
          <p:cNvPr id="184" name="Google Shape;184;gdc387f01bc_1_72"/>
          <p:cNvCxnSpPr/>
          <p:nvPr/>
        </p:nvCxnSpPr>
        <p:spPr>
          <a:xfrm rot="10800000">
            <a:off x="4867275" y="2941225"/>
            <a:ext cx="0" cy="264900"/>
          </a:xfrm>
          <a:prstGeom prst="straightConnector1">
            <a:avLst/>
          </a:prstGeom>
          <a:noFill/>
          <a:ln cap="flat" cmpd="sng" w="19050">
            <a:solidFill>
              <a:srgbClr val="FF9900"/>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